
<file path=[Content_Types].xml><?xml version="1.0" encoding="utf-8"?>
<Types xmlns="http://schemas.openxmlformats.org/package/2006/content-types">
  <Default Extension="emf" ContentType="image/x-emf"/>
  <Default Extension="fntdata" ContentType="application/x-fontdata"/>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Lst>
  <p:sldSz cx="14630400" cy="8229600"/>
  <p:notesSz cx="8229600" cy="14630400"/>
  <p:embeddedFontLst>
    <p:embeddedFont>
      <p:font typeface="Basic Sans" pitchFamily="2" charset="77"/>
      <p:regular r:id="rId15"/>
    </p:embeddedFont>
    <p:embeddedFont>
      <p:font typeface="Basic Sans Bold" pitchFamily="2" charset="77"/>
      <p:bold r:id="rId16"/>
    </p:embeddedFont>
    <p:embeddedFont>
      <p:font typeface="Freestyle Script" panose="030804020302050B0404" pitchFamily="66" charset="77"/>
      <p:regular r:id="rId17"/>
    </p:embeddedFont>
    <p:embeddedFont>
      <p:font typeface="Henriette" pitchFamily="2" charset="77"/>
      <p:regular r:id="rId18"/>
      <p:bold r:id="rId19"/>
      <p:italic r:id="rId20"/>
      <p:boldItalic r:id="rId21"/>
    </p:embeddedFont>
    <p:embeddedFont>
      <p:font typeface="Henriette-Black" pitchFamily="2" charset="77"/>
      <p:bold r:id="rId22"/>
      <p:italic r:id="rId23"/>
      <p:boldItalic r:id="rId24"/>
    </p:embeddedFont>
    <p:embeddedFont>
      <p:font typeface="Henriette-RegularItalic" pitchFamily="2" charset="77"/>
      <p:italic r:id="rId25"/>
    </p:embeddedFont>
    <p:embeddedFont>
      <p:font typeface="Libre Baskerville" panose="02000000000000000000" pitchFamily="2" charset="0"/>
      <p:regular r:id="rId26"/>
      <p:bold r:id="rId27"/>
      <p:italic r:id="rId28"/>
    </p:embeddedFont>
    <p:embeddedFont>
      <p:font typeface="Nunito Sans Light" panose="020F0302020204030204" pitchFamily="34" charset="0"/>
      <p:regular r:id="rId29"/>
      <p:bold r:id="rId30"/>
      <p:italic r:id="rId31"/>
      <p:boldItalic r:id="rId32"/>
    </p:embeddedFont>
    <p:embeddedFont>
      <p:font typeface="Raleway"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e7gVmrwUTShXdeYN8K3XhX5N7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5447"/>
    <a:srgbClr val="00AFA9"/>
    <a:srgbClr val="416D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24"/>
    <p:restoredTop sz="94694"/>
  </p:normalViewPr>
  <p:slideViewPr>
    <p:cSldViewPr snapToGrid="0" showGuides="1">
      <p:cViewPr>
        <p:scale>
          <a:sx n="92" d="100"/>
          <a:sy n="92" d="100"/>
        </p:scale>
        <p:origin x="936" y="408"/>
      </p:cViewPr>
      <p:guideLst>
        <p:guide orient="horz" pos="2592"/>
        <p:guide pos="46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viewProps" Target="viewProps.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t>1</a:t>
            </a:fld>
            <a:endParaRPr lang="en-US" sz="1200" b="0" i="0" u="none" strike="noStrike" cap="none"/>
          </a:p>
        </p:txBody>
      </p:sp>
    </p:spTree>
    <p:extLst>
      <p:ext uri="{BB962C8B-B14F-4D97-AF65-F5344CB8AC3E}">
        <p14:creationId xmlns:p14="http://schemas.microsoft.com/office/powerpoint/2010/main" val="167682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DA5A90A0-FD09-DC15-E4E8-0EB2CA7AA3CD}"/>
            </a:ext>
          </a:extLst>
        </p:cNvPr>
        <p:cNvGrpSpPr/>
        <p:nvPr/>
      </p:nvGrpSpPr>
      <p:grpSpPr>
        <a:xfrm>
          <a:off x="0" y="0"/>
          <a:ext cx="0" cy="0"/>
          <a:chOff x="0" y="0"/>
          <a:chExt cx="0" cy="0"/>
        </a:xfrm>
      </p:grpSpPr>
      <p:sp>
        <p:nvSpPr>
          <p:cNvPr id="42" name="Google Shape;42;p1:notes">
            <a:extLst>
              <a:ext uri="{FF2B5EF4-FFF2-40B4-BE49-F238E27FC236}">
                <a16:creationId xmlns:a16="http://schemas.microsoft.com/office/drawing/2014/main" id="{1235B895-F327-F0F1-C445-35EC4418E1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1:notes">
            <a:extLst>
              <a:ext uri="{FF2B5EF4-FFF2-40B4-BE49-F238E27FC236}">
                <a16:creationId xmlns:a16="http://schemas.microsoft.com/office/drawing/2014/main" id="{5E7E130C-F1B0-A075-6DBF-E7D959E4F3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1:notes">
            <a:extLst>
              <a:ext uri="{FF2B5EF4-FFF2-40B4-BE49-F238E27FC236}">
                <a16:creationId xmlns:a16="http://schemas.microsoft.com/office/drawing/2014/main" id="{ABC4212E-DA2D-2B07-0F5E-AD62F803F8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47270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 name="Google Shape;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reserve="1">
  <p:cSld name="1_DEFAULT">
    <p:bg>
      <p:bgPr>
        <a:solidFill>
          <a:schemeClr val="lt1"/>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08165588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1"/>
        <p:cNvGrpSpPr/>
        <p:nvPr/>
      </p:nvGrpSpPr>
      <p:grpSpPr>
        <a:xfrm>
          <a:off x="0" y="0"/>
          <a:ext cx="0" cy="0"/>
          <a:chOff x="0" y="0"/>
          <a:chExt cx="0" cy="0"/>
        </a:xfrm>
      </p:grpSpPr>
      <p:sp>
        <p:nvSpPr>
          <p:cNvPr id="32" name="Google Shape;32;p19"/>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34"/>
        <p:cNvGrpSpPr/>
        <p:nvPr/>
      </p:nvGrpSpPr>
      <p:grpSpPr>
        <a:xfrm>
          <a:off x="0" y="0"/>
          <a:ext cx="0" cy="0"/>
          <a:chOff x="0" y="0"/>
          <a:chExt cx="0" cy="0"/>
        </a:xfrm>
      </p:grpSpPr>
      <p:sp>
        <p:nvSpPr>
          <p:cNvPr id="35" name="Google Shape;35;p20"/>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37"/>
        <p:cNvGrpSpPr/>
        <p:nvPr/>
      </p:nvGrpSpPr>
      <p:grpSpPr>
        <a:xfrm>
          <a:off x="0" y="0"/>
          <a:ext cx="0" cy="0"/>
          <a:chOff x="0" y="0"/>
          <a:chExt cx="0" cy="0"/>
        </a:xfrm>
      </p:grpSpPr>
      <p:sp>
        <p:nvSpPr>
          <p:cNvPr id="38" name="Google Shape;38;p21"/>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10" b="0" i="0">
                <a:solidFill>
                  <a:srgbClr val="BFBFBF"/>
                </a:solidFill>
                <a:latin typeface="Basic Sans"/>
                <a:cs typeface="Basic Sans"/>
              </a:defRPr>
            </a:lvl1pPr>
          </a:lstStyle>
          <a:p>
            <a:pPr marL="10287">
              <a:spcBef>
                <a:spcPts val="24"/>
              </a:spcBef>
            </a:pPr>
            <a:r>
              <a:rPr lang="en-AU"/>
              <a:t>Copyright ©</a:t>
            </a:r>
            <a:r>
              <a:rPr lang="en-AU" spc="8"/>
              <a:t> </a:t>
            </a:r>
            <a:r>
              <a:rPr lang="en-AU"/>
              <a:t>2024</a:t>
            </a:r>
            <a:r>
              <a:rPr lang="en-AU" spc="8"/>
              <a:t> </a:t>
            </a:r>
            <a:r>
              <a:rPr lang="en-AU" spc="-8"/>
              <a:t>FINANCY®</a:t>
            </a:r>
            <a:r>
              <a:rPr lang="en-AU" spc="-45"/>
              <a:t> </a:t>
            </a:r>
            <a:r>
              <a:rPr lang="en-AU"/>
              <a:t>Pty</a:t>
            </a:r>
            <a:r>
              <a:rPr lang="en-AU" spc="-8"/>
              <a:t> </a:t>
            </a:r>
            <a:r>
              <a:rPr lang="en-AU" spc="-16"/>
              <a:t>Ltd.</a:t>
            </a:r>
            <a:r>
              <a:rPr lang="en-AU" spc="-61"/>
              <a:t> </a:t>
            </a:r>
            <a:r>
              <a:rPr lang="en-AU"/>
              <a:t>The</a:t>
            </a:r>
            <a:r>
              <a:rPr lang="en-AU" spc="8"/>
              <a:t> </a:t>
            </a:r>
            <a:r>
              <a:rPr lang="en-AU"/>
              <a:t>Financy</a:t>
            </a:r>
            <a:r>
              <a:rPr lang="en-AU" spc="-24"/>
              <a:t> </a:t>
            </a:r>
            <a:r>
              <a:rPr lang="en-AU" spc="-8"/>
              <a:t>Women’s</a:t>
            </a:r>
            <a:r>
              <a:rPr lang="en-AU" spc="8"/>
              <a:t> </a:t>
            </a:r>
            <a:r>
              <a:rPr lang="en-AU" spc="-24"/>
              <a:t>Index™.</a:t>
            </a:r>
            <a:r>
              <a:rPr lang="en-AU" spc="-57"/>
              <a:t> </a:t>
            </a:r>
            <a:r>
              <a:rPr lang="en-AU"/>
              <a:t>All</a:t>
            </a:r>
            <a:r>
              <a:rPr lang="en-AU" spc="8"/>
              <a:t> </a:t>
            </a:r>
            <a:r>
              <a:rPr lang="en-AU"/>
              <a:t>Rights</a:t>
            </a:r>
            <a:r>
              <a:rPr lang="en-AU" spc="12"/>
              <a:t> </a:t>
            </a:r>
            <a:r>
              <a:rPr lang="en-AU" spc="-8"/>
              <a:t>Reserved.</a:t>
            </a:r>
            <a:endParaRPr lang="en-AU" spc="-8"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7/2/25</a:t>
            </a:fld>
            <a:endParaRPr lang="en-US" dirty="0"/>
          </a:p>
        </p:txBody>
      </p:sp>
      <p:sp>
        <p:nvSpPr>
          <p:cNvPr id="4" name="Holder 4"/>
          <p:cNvSpPr>
            <a:spLocks noGrp="1"/>
          </p:cNvSpPr>
          <p:nvPr>
            <p:ph type="sldNum" sz="quarter" idx="7"/>
          </p:nvPr>
        </p:nvSpPr>
        <p:spPr/>
        <p:txBody>
          <a:bodyPr lIns="0" tIns="0" rIns="0" bIns="0"/>
          <a:lstStyle>
            <a:lvl1pPr>
              <a:defRPr sz="972" b="1" i="0">
                <a:solidFill>
                  <a:srgbClr val="BFBFBF"/>
                </a:solidFill>
                <a:latin typeface="Basic Sans Bold"/>
                <a:cs typeface="Basic Sans Bold"/>
              </a:defRPr>
            </a:lvl1pPr>
          </a:lstStyle>
          <a:p>
            <a:pPr marL="30861">
              <a:spcBef>
                <a:spcPts val="20"/>
              </a:spcBef>
            </a:pPr>
            <a:fld id="{81D60167-4931-47E6-BA6A-407CBD079E47}" type="slidenum">
              <a:rPr lang="en-AU" spc="-20" smtClean="0"/>
              <a:pPr marL="30861">
                <a:spcBef>
                  <a:spcPts val="20"/>
                </a:spcBef>
              </a:pPr>
              <a:t>‹#›</a:t>
            </a:fld>
            <a:endParaRPr lang="en-AU" spc="-20" dirty="0"/>
          </a:p>
        </p:txBody>
      </p:sp>
    </p:spTree>
    <p:extLst>
      <p:ext uri="{BB962C8B-B14F-4D97-AF65-F5344CB8AC3E}">
        <p14:creationId xmlns:p14="http://schemas.microsoft.com/office/powerpoint/2010/main" val="205465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FAULT" preserve="1">
  <p:cSld name="1_DEFAULT">
    <p:bg>
      <p:bgPr>
        <a:solidFill>
          <a:schemeClr val="lt1"/>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70602735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0"/>
        <p:cNvGrpSpPr/>
        <p:nvPr/>
      </p:nvGrpSpPr>
      <p:grpSpPr>
        <a:xfrm>
          <a:off x="0" y="0"/>
          <a:ext cx="0" cy="0"/>
          <a:chOff x="0" y="0"/>
          <a:chExt cx="0" cy="0"/>
        </a:xfrm>
      </p:grpSpPr>
      <p:sp>
        <p:nvSpPr>
          <p:cNvPr id="11" name="Google Shape;11;p12"/>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3"/>
        <p:cNvGrpSpPr/>
        <p:nvPr/>
      </p:nvGrpSpPr>
      <p:grpSpPr>
        <a:xfrm>
          <a:off x="0" y="0"/>
          <a:ext cx="0" cy="0"/>
          <a:chOff x="0" y="0"/>
          <a:chExt cx="0" cy="0"/>
        </a:xfrm>
      </p:grpSpPr>
      <p:sp>
        <p:nvSpPr>
          <p:cNvPr id="14" name="Google Shape;14;p13"/>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6"/>
        <p:cNvGrpSpPr/>
        <p:nvPr/>
      </p:nvGrpSpPr>
      <p:grpSpPr>
        <a:xfrm>
          <a:off x="0" y="0"/>
          <a:ext cx="0" cy="0"/>
          <a:chOff x="0" y="0"/>
          <a:chExt cx="0" cy="0"/>
        </a:xfrm>
      </p:grpSpPr>
      <p:sp>
        <p:nvSpPr>
          <p:cNvPr id="17" name="Google Shape;17;p14"/>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9"/>
        <p:cNvGrpSpPr/>
        <p:nvPr/>
      </p:nvGrpSpPr>
      <p:grpSpPr>
        <a:xfrm>
          <a:off x="0" y="0"/>
          <a:ext cx="0" cy="0"/>
          <a:chOff x="0" y="0"/>
          <a:chExt cx="0" cy="0"/>
        </a:xfrm>
      </p:grpSpPr>
      <p:sp>
        <p:nvSpPr>
          <p:cNvPr id="20" name="Google Shape;20;p15"/>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sp>
        <p:nvSpPr>
          <p:cNvPr id="23" name="Google Shape;23;p16"/>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5"/>
        <p:cNvGrpSpPr/>
        <p:nvPr/>
      </p:nvGrpSpPr>
      <p:grpSpPr>
        <a:xfrm>
          <a:off x="0" y="0"/>
          <a:ext cx="0" cy="0"/>
          <a:chOff x="0" y="0"/>
          <a:chExt cx="0" cy="0"/>
        </a:xfrm>
      </p:grpSpPr>
      <p:sp>
        <p:nvSpPr>
          <p:cNvPr id="26" name="Google Shape;26;p17"/>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28"/>
        <p:cNvGrpSpPr/>
        <p:nvPr/>
      </p:nvGrpSpPr>
      <p:grpSpPr>
        <a:xfrm>
          <a:off x="0" y="0"/>
          <a:ext cx="0" cy="0"/>
          <a:chOff x="0" y="0"/>
          <a:chExt cx="0" cy="0"/>
        </a:xfrm>
      </p:grpSpPr>
      <p:sp>
        <p:nvSpPr>
          <p:cNvPr id="29" name="Google Shape;29;p18"/>
          <p:cNvSpPr/>
          <p:nvPr/>
        </p:nvSpPr>
        <p:spPr>
          <a:xfrm>
            <a:off x="0" y="0"/>
            <a:ext cx="14630400" cy="8229600"/>
          </a:xfrm>
          <a:prstGeom prst="rect">
            <a:avLst/>
          </a:prstGeom>
          <a:solidFill>
            <a:srgbClr val="F7D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2" name="object 2">
            <a:extLst>
              <a:ext uri="{FF2B5EF4-FFF2-40B4-BE49-F238E27FC236}">
                <a16:creationId xmlns:a16="http://schemas.microsoft.com/office/drawing/2014/main" id="{3155BCB6-25EF-D2D8-AAD9-3B79D387E8C0}"/>
              </a:ext>
            </a:extLst>
          </p:cNvPr>
          <p:cNvSpPr/>
          <p:nvPr userDrawn="1"/>
        </p:nvSpPr>
        <p:spPr>
          <a:xfrm>
            <a:off x="0" y="0"/>
            <a:ext cx="14630400" cy="8229600"/>
          </a:xfrm>
          <a:custGeom>
            <a:avLst/>
            <a:gdLst/>
            <a:ahLst/>
            <a:cxnLst/>
            <a:rect l="l" t="t" r="r" b="b"/>
            <a:pathLst>
              <a:path w="16256000" h="10160000">
                <a:moveTo>
                  <a:pt x="16256000" y="0"/>
                </a:moveTo>
                <a:lnTo>
                  <a:pt x="0" y="0"/>
                </a:lnTo>
                <a:lnTo>
                  <a:pt x="0" y="10160000"/>
                </a:lnTo>
                <a:lnTo>
                  <a:pt x="16256000" y="10160000"/>
                </a:lnTo>
                <a:lnTo>
                  <a:pt x="16256000" y="0"/>
                </a:lnTo>
                <a:close/>
              </a:path>
            </a:pathLst>
          </a:custGeom>
          <a:solidFill>
            <a:srgbClr val="FFFFC1"/>
          </a:solidFill>
        </p:spPr>
        <p:txBody>
          <a:bodyPr wrap="square" lIns="0" tIns="0" rIns="0" bIns="0" rtlCol="0"/>
          <a:lstStyle/>
          <a:p>
            <a:endParaRPr dirty="0"/>
          </a:p>
        </p:txBody>
      </p:sp>
      <p:pic>
        <p:nvPicPr>
          <p:cNvPr id="3" name="object 4">
            <a:extLst>
              <a:ext uri="{FF2B5EF4-FFF2-40B4-BE49-F238E27FC236}">
                <a16:creationId xmlns:a16="http://schemas.microsoft.com/office/drawing/2014/main" id="{45EF3A9B-22EA-28A0-F6E2-0E902DEF3EC6}"/>
              </a:ext>
            </a:extLst>
          </p:cNvPr>
          <p:cNvPicPr/>
          <p:nvPr userDrawn="1"/>
        </p:nvPicPr>
        <p:blipFill>
          <a:blip r:embed="rId16" cstate="print"/>
          <a:stretch>
            <a:fillRect/>
          </a:stretch>
        </p:blipFill>
        <p:spPr>
          <a:xfrm>
            <a:off x="0" y="5855677"/>
            <a:ext cx="14668701" cy="2373556"/>
          </a:xfrm>
          <a:prstGeom prst="rect">
            <a:avLst/>
          </a:prstGeom>
        </p:spPr>
      </p:pic>
      <p:pic>
        <p:nvPicPr>
          <p:cNvPr id="4" name="object 5">
            <a:extLst>
              <a:ext uri="{FF2B5EF4-FFF2-40B4-BE49-F238E27FC236}">
                <a16:creationId xmlns:a16="http://schemas.microsoft.com/office/drawing/2014/main" id="{2C244EA0-1C29-47FC-111C-3DB53F4A64CE}"/>
              </a:ext>
            </a:extLst>
          </p:cNvPr>
          <p:cNvPicPr/>
          <p:nvPr userDrawn="1"/>
        </p:nvPicPr>
        <p:blipFill>
          <a:blip r:embed="rId17" cstate="print">
            <a:alphaModFix/>
            <a:extLst>
              <a:ext uri="{BEBA8EAE-BF5A-486C-A8C5-ECC9F3942E4B}">
                <a14:imgProps xmlns:a14="http://schemas.microsoft.com/office/drawing/2010/main">
                  <a14:imgLayer r:embed="rId18">
                    <a14:imgEffect>
                      <a14:brightnessContrast bright="-20000"/>
                    </a14:imgEffect>
                  </a14:imgLayer>
                </a14:imgProps>
              </a:ext>
            </a:extLst>
          </a:blip>
          <a:stretch>
            <a:fillRect/>
          </a:stretch>
        </p:blipFill>
        <p:spPr>
          <a:xfrm>
            <a:off x="458397" y="7715784"/>
            <a:ext cx="930788" cy="362840"/>
          </a:xfrm>
          <a:prstGeom prst="rect">
            <a:avLst/>
          </a:prstGeom>
        </p:spPr>
      </p:pic>
      <p:sp>
        <p:nvSpPr>
          <p:cNvPr id="5" name="object 43">
            <a:extLst>
              <a:ext uri="{FF2B5EF4-FFF2-40B4-BE49-F238E27FC236}">
                <a16:creationId xmlns:a16="http://schemas.microsoft.com/office/drawing/2014/main" id="{F7356E03-6EBC-41A5-7205-5F3872605AEA}"/>
              </a:ext>
            </a:extLst>
          </p:cNvPr>
          <p:cNvSpPr txBox="1">
            <a:spLocks/>
          </p:cNvSpPr>
          <p:nvPr userDrawn="1"/>
        </p:nvSpPr>
        <p:spPr>
          <a:xfrm>
            <a:off x="1541584" y="7787558"/>
            <a:ext cx="5035062" cy="219291"/>
          </a:xfrm>
          <a:prstGeom prst="rect">
            <a:avLst/>
          </a:prstGeom>
        </p:spPr>
        <p:txBody>
          <a:bodyPr vert="horz" wrap="square" lIns="0" tIns="381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spcBef>
                <a:spcPts val="30"/>
              </a:spcBef>
            </a:pPr>
            <a:r>
              <a:rPr lang="en-AU" dirty="0">
                <a:solidFill>
                  <a:schemeClr val="bg1">
                    <a:lumMod val="75000"/>
                  </a:schemeClr>
                </a:solidFill>
              </a:rPr>
              <a:t>|</a:t>
            </a:r>
            <a:r>
              <a:rPr lang="en-AU" spc="195" dirty="0">
                <a:solidFill>
                  <a:schemeClr val="bg1">
                    <a:lumMod val="75000"/>
                  </a:schemeClr>
                </a:solidFill>
              </a:rPr>
              <a:t> </a:t>
            </a:r>
            <a:r>
              <a:rPr lang="en-AU" dirty="0" err="1">
                <a:solidFill>
                  <a:schemeClr val="bg1">
                    <a:lumMod val="75000"/>
                  </a:schemeClr>
                </a:solidFill>
              </a:rPr>
              <a:t>Financy.com.au</a:t>
            </a:r>
            <a:r>
              <a:rPr lang="en-AU" spc="195" dirty="0">
                <a:solidFill>
                  <a:schemeClr val="bg1">
                    <a:lumMod val="75000"/>
                  </a:schemeClr>
                </a:solidFill>
              </a:rPr>
              <a:t> </a:t>
            </a:r>
            <a:r>
              <a:rPr lang="en-AU" dirty="0">
                <a:solidFill>
                  <a:schemeClr val="bg1">
                    <a:lumMod val="75000"/>
                  </a:schemeClr>
                </a:solidFill>
              </a:rPr>
              <a:t>|</a:t>
            </a:r>
            <a:r>
              <a:rPr lang="en-AU" spc="195" dirty="0">
                <a:solidFill>
                  <a:schemeClr val="bg1">
                    <a:lumMod val="75000"/>
                  </a:schemeClr>
                </a:solidFill>
              </a:rPr>
              <a:t> </a:t>
            </a:r>
            <a:r>
              <a:rPr lang="en-AU" dirty="0">
                <a:solidFill>
                  <a:schemeClr val="bg1">
                    <a:lumMod val="75000"/>
                  </a:schemeClr>
                </a:solidFill>
              </a:rPr>
              <a:t>Copyright</a:t>
            </a:r>
            <a:r>
              <a:rPr lang="en-AU" spc="-15" dirty="0">
                <a:solidFill>
                  <a:schemeClr val="bg1">
                    <a:lumMod val="75000"/>
                  </a:schemeClr>
                </a:solidFill>
              </a:rPr>
              <a:t> </a:t>
            </a:r>
            <a:r>
              <a:rPr lang="en-AU" dirty="0">
                <a:solidFill>
                  <a:schemeClr val="bg1">
                    <a:lumMod val="75000"/>
                  </a:schemeClr>
                </a:solidFill>
              </a:rPr>
              <a:t>©</a:t>
            </a:r>
            <a:r>
              <a:rPr lang="en-AU" spc="-15" dirty="0">
                <a:solidFill>
                  <a:schemeClr val="bg1">
                    <a:lumMod val="75000"/>
                  </a:schemeClr>
                </a:solidFill>
              </a:rPr>
              <a:t> </a:t>
            </a:r>
            <a:r>
              <a:rPr lang="en-AU" dirty="0">
                <a:solidFill>
                  <a:schemeClr val="bg1">
                    <a:lumMod val="75000"/>
                  </a:schemeClr>
                </a:solidFill>
              </a:rPr>
              <a:t>2025</a:t>
            </a:r>
            <a:endParaRPr lang="en-AU" spc="-25" dirty="0">
              <a:solidFill>
                <a:schemeClr val="bg1">
                  <a:lumMod val="75000"/>
                </a:schemeClr>
              </a:solidFill>
            </a:endParaRPr>
          </a:p>
        </p:txBody>
      </p:sp>
      <p:sp>
        <p:nvSpPr>
          <p:cNvPr id="6" name="object 45">
            <a:extLst>
              <a:ext uri="{FF2B5EF4-FFF2-40B4-BE49-F238E27FC236}">
                <a16:creationId xmlns:a16="http://schemas.microsoft.com/office/drawing/2014/main" id="{39C618BE-B0AC-85AB-CD75-78ED2AE487CA}"/>
              </a:ext>
            </a:extLst>
          </p:cNvPr>
          <p:cNvSpPr txBox="1">
            <a:spLocks/>
          </p:cNvSpPr>
          <p:nvPr userDrawn="1"/>
        </p:nvSpPr>
        <p:spPr>
          <a:xfrm>
            <a:off x="11277601" y="7787741"/>
            <a:ext cx="2613904" cy="219291"/>
          </a:xfrm>
          <a:prstGeom prst="rect">
            <a:avLst/>
          </a:prstGeom>
        </p:spPr>
        <p:txBody>
          <a:bodyPr vert="horz" wrap="square" lIns="0" tIns="381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spcBef>
                <a:spcPts val="30"/>
              </a:spcBef>
            </a:pPr>
            <a:r>
              <a:rPr lang="en-AU" spc="-10" dirty="0">
                <a:solidFill>
                  <a:schemeClr val="bg1">
                    <a:lumMod val="75000"/>
                  </a:schemeClr>
                </a:solidFill>
              </a:rPr>
              <a:t>Membership Opportunities</a:t>
            </a:r>
            <a:r>
              <a:rPr lang="en-AU" spc="-50" dirty="0">
                <a:solidFill>
                  <a:schemeClr val="bg1">
                    <a:lumMod val="75000"/>
                  </a:schemeClr>
                </a:solidFill>
              </a:rPr>
              <a:t>|</a:t>
            </a:r>
          </a:p>
        </p:txBody>
      </p:sp>
      <p:sp>
        <p:nvSpPr>
          <p:cNvPr id="7" name="object 42">
            <a:extLst>
              <a:ext uri="{FF2B5EF4-FFF2-40B4-BE49-F238E27FC236}">
                <a16:creationId xmlns:a16="http://schemas.microsoft.com/office/drawing/2014/main" id="{2B24F7F6-05B9-8CF8-65A2-66BB81769FA0}"/>
              </a:ext>
            </a:extLst>
          </p:cNvPr>
          <p:cNvSpPr txBox="1">
            <a:spLocks/>
          </p:cNvSpPr>
          <p:nvPr userDrawn="1"/>
        </p:nvSpPr>
        <p:spPr>
          <a:xfrm>
            <a:off x="13971008" y="7787740"/>
            <a:ext cx="275389" cy="218650"/>
          </a:xfrm>
          <a:prstGeom prst="rect">
            <a:avLst/>
          </a:prstGeom>
        </p:spPr>
        <p:txBody>
          <a:bodyPr vert="horz" wrap="square" lIns="0" tIns="3175"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4769">
              <a:spcBef>
                <a:spcPts val="25"/>
              </a:spcBef>
            </a:pPr>
            <a:fld id="{81D60167-4931-47E6-BA6A-407CBD079E47}" type="slidenum">
              <a:rPr lang="en-AU" spc="-25" smtClean="0">
                <a:solidFill>
                  <a:schemeClr val="bg1">
                    <a:lumMod val="75000"/>
                  </a:schemeClr>
                </a:solidFill>
              </a:rPr>
              <a:pPr marL="64769">
                <a:spcBef>
                  <a:spcPts val="25"/>
                </a:spcBef>
              </a:pPr>
              <a:t>‹#›</a:t>
            </a:fld>
            <a:endParaRPr lang="en-AU" spc="-25" dirty="0">
              <a:solidFill>
                <a:schemeClr val="bg1">
                  <a:lumMod val="75000"/>
                </a:schemeClr>
              </a:solidFill>
            </a:endParaRPr>
          </a:p>
        </p:txBody>
      </p:sp>
    </p:spTree>
  </p:cSld>
  <p:clrMap bg1="lt1" tx1="dk1" bg2="dk2" tx2="lt2" accent1="accent1" accent2="accent2" accent3="accent3" accent4="accent4" accent5="accent5" accent6="accent6" hlink="hlink" folHlink="folHlink"/>
  <p:sldLayoutIdLst>
    <p:sldLayoutId id="2147483662" r:id="rId1"/>
    <p:sldLayoutId id="2147483661"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emf"/><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4630400" cy="6275070"/>
          </a:xfrm>
          <a:custGeom>
            <a:avLst/>
            <a:gdLst/>
            <a:ahLst/>
            <a:cxnLst/>
            <a:rect l="l" t="t" r="r" b="b"/>
            <a:pathLst>
              <a:path w="15238730" h="7239000">
                <a:moveTo>
                  <a:pt x="0" y="7239000"/>
                </a:moveTo>
                <a:lnTo>
                  <a:pt x="15238603" y="7239000"/>
                </a:lnTo>
                <a:lnTo>
                  <a:pt x="15238603" y="0"/>
                </a:lnTo>
                <a:lnTo>
                  <a:pt x="0" y="0"/>
                </a:lnTo>
                <a:lnTo>
                  <a:pt x="0" y="7239000"/>
                </a:lnTo>
                <a:close/>
              </a:path>
            </a:pathLst>
          </a:custGeom>
          <a:solidFill>
            <a:srgbClr val="F7D6D1"/>
          </a:solidFill>
        </p:spPr>
        <p:txBody>
          <a:bodyPr wrap="square" lIns="0" tIns="0" rIns="0" bIns="0" rtlCol="0"/>
          <a:lstStyle/>
          <a:p>
            <a:endParaRPr sz="1134" dirty="0"/>
          </a:p>
        </p:txBody>
      </p:sp>
      <p:sp>
        <p:nvSpPr>
          <p:cNvPr id="57" name="object 55">
            <a:extLst>
              <a:ext uri="{FF2B5EF4-FFF2-40B4-BE49-F238E27FC236}">
                <a16:creationId xmlns:a16="http://schemas.microsoft.com/office/drawing/2014/main" id="{C0233D5F-13CA-7B31-B7B7-9EF55AB5E8D1}"/>
              </a:ext>
            </a:extLst>
          </p:cNvPr>
          <p:cNvSpPr/>
          <p:nvPr/>
        </p:nvSpPr>
        <p:spPr>
          <a:xfrm>
            <a:off x="0" y="802115"/>
            <a:ext cx="14634219" cy="7427485"/>
          </a:xfrm>
          <a:custGeom>
            <a:avLst/>
            <a:gdLst/>
            <a:ahLst/>
            <a:cxnLst/>
            <a:rect l="l" t="t" r="r" b="b"/>
            <a:pathLst>
              <a:path w="15238730" h="7734300">
                <a:moveTo>
                  <a:pt x="14050378" y="0"/>
                </a:moveTo>
                <a:lnTo>
                  <a:pt x="12436018" y="555244"/>
                </a:lnTo>
                <a:lnTo>
                  <a:pt x="12436018" y="2034717"/>
                </a:lnTo>
                <a:lnTo>
                  <a:pt x="14048029" y="1479473"/>
                </a:lnTo>
                <a:lnTo>
                  <a:pt x="14048029" y="1471701"/>
                </a:lnTo>
                <a:lnTo>
                  <a:pt x="12774841" y="1471701"/>
                </a:lnTo>
                <a:lnTo>
                  <a:pt x="12774841" y="1128064"/>
                </a:lnTo>
                <a:lnTo>
                  <a:pt x="14047838" y="1128064"/>
                </a:lnTo>
                <a:lnTo>
                  <a:pt x="14047838" y="764184"/>
                </a:lnTo>
                <a:lnTo>
                  <a:pt x="12774841" y="764184"/>
                </a:lnTo>
                <a:lnTo>
                  <a:pt x="12774841" y="448348"/>
                </a:lnTo>
                <a:lnTo>
                  <a:pt x="14050378" y="448348"/>
                </a:lnTo>
                <a:lnTo>
                  <a:pt x="14050378" y="0"/>
                </a:lnTo>
                <a:close/>
              </a:path>
              <a:path w="15238730" h="7734300">
                <a:moveTo>
                  <a:pt x="15238603" y="7607300"/>
                </a:moveTo>
                <a:lnTo>
                  <a:pt x="0" y="7607300"/>
                </a:lnTo>
                <a:lnTo>
                  <a:pt x="0" y="7734300"/>
                </a:lnTo>
                <a:lnTo>
                  <a:pt x="15238603" y="7734300"/>
                </a:lnTo>
                <a:lnTo>
                  <a:pt x="15238603" y="7607300"/>
                </a:lnTo>
                <a:close/>
              </a:path>
            </a:pathLst>
          </a:custGeom>
          <a:solidFill>
            <a:srgbClr val="195447"/>
          </a:solidFill>
        </p:spPr>
        <p:txBody>
          <a:bodyPr wrap="square" lIns="0" tIns="0" rIns="0" bIns="0" rtlCol="0"/>
          <a:lstStyle/>
          <a:p>
            <a:endParaRPr sz="1134" dirty="0"/>
          </a:p>
        </p:txBody>
      </p:sp>
      <p:sp>
        <p:nvSpPr>
          <p:cNvPr id="6" name="object 6"/>
          <p:cNvSpPr/>
          <p:nvPr/>
        </p:nvSpPr>
        <p:spPr>
          <a:xfrm>
            <a:off x="8365021" y="2195179"/>
            <a:ext cx="49891" cy="49891"/>
          </a:xfrm>
          <a:custGeom>
            <a:avLst/>
            <a:gdLst/>
            <a:ahLst/>
            <a:cxnLst/>
            <a:rect l="l" t="t" r="r" b="b"/>
            <a:pathLst>
              <a:path w="61595" h="61594">
                <a:moveTo>
                  <a:pt x="30480" y="0"/>
                </a:moveTo>
                <a:lnTo>
                  <a:pt x="18596" y="2408"/>
                </a:lnTo>
                <a:lnTo>
                  <a:pt x="8910" y="8974"/>
                </a:lnTo>
                <a:lnTo>
                  <a:pt x="2388" y="18704"/>
                </a:lnTo>
                <a:lnTo>
                  <a:pt x="0" y="30606"/>
                </a:lnTo>
                <a:lnTo>
                  <a:pt x="2388" y="42490"/>
                </a:lnTo>
                <a:lnTo>
                  <a:pt x="8910" y="52176"/>
                </a:lnTo>
                <a:lnTo>
                  <a:pt x="18596" y="58698"/>
                </a:lnTo>
                <a:lnTo>
                  <a:pt x="30480" y="61086"/>
                </a:lnTo>
                <a:lnTo>
                  <a:pt x="42382" y="58698"/>
                </a:lnTo>
                <a:lnTo>
                  <a:pt x="52112" y="52176"/>
                </a:lnTo>
                <a:lnTo>
                  <a:pt x="58678" y="42490"/>
                </a:lnTo>
                <a:lnTo>
                  <a:pt x="61087" y="30606"/>
                </a:lnTo>
                <a:lnTo>
                  <a:pt x="58678" y="18704"/>
                </a:lnTo>
                <a:lnTo>
                  <a:pt x="52112" y="8974"/>
                </a:lnTo>
                <a:lnTo>
                  <a:pt x="42382" y="2408"/>
                </a:lnTo>
                <a:lnTo>
                  <a:pt x="30480" y="0"/>
                </a:lnTo>
                <a:close/>
              </a:path>
            </a:pathLst>
          </a:custGeom>
          <a:solidFill>
            <a:srgbClr val="FFFFFF"/>
          </a:solidFill>
        </p:spPr>
        <p:txBody>
          <a:bodyPr wrap="square" lIns="0" tIns="0" rIns="0" bIns="0" rtlCol="0"/>
          <a:lstStyle/>
          <a:p>
            <a:endParaRPr sz="1134" dirty="0"/>
          </a:p>
        </p:txBody>
      </p:sp>
      <p:pic>
        <p:nvPicPr>
          <p:cNvPr id="7" name="object 7"/>
          <p:cNvPicPr/>
          <p:nvPr/>
        </p:nvPicPr>
        <p:blipFill>
          <a:blip r:embed="rId3" cstate="print"/>
          <a:stretch>
            <a:fillRect/>
          </a:stretch>
        </p:blipFill>
        <p:spPr>
          <a:xfrm>
            <a:off x="8348352" y="2362418"/>
            <a:ext cx="70908" cy="70805"/>
          </a:xfrm>
          <a:prstGeom prst="rect">
            <a:avLst/>
          </a:prstGeom>
        </p:spPr>
      </p:pic>
      <p:sp>
        <p:nvSpPr>
          <p:cNvPr id="8" name="object 8"/>
          <p:cNvSpPr/>
          <p:nvPr/>
        </p:nvSpPr>
        <p:spPr>
          <a:xfrm>
            <a:off x="8357982" y="2021775"/>
            <a:ext cx="414052" cy="898570"/>
          </a:xfrm>
          <a:custGeom>
            <a:avLst/>
            <a:gdLst/>
            <a:ahLst/>
            <a:cxnLst/>
            <a:rect l="l" t="t" r="r" b="b"/>
            <a:pathLst>
              <a:path w="511175" h="1109345">
                <a:moveTo>
                  <a:pt x="30480" y="6794"/>
                </a:moveTo>
                <a:lnTo>
                  <a:pt x="23672" y="0"/>
                </a:lnTo>
                <a:lnTo>
                  <a:pt x="6794" y="0"/>
                </a:lnTo>
                <a:lnTo>
                  <a:pt x="0" y="6794"/>
                </a:lnTo>
                <a:lnTo>
                  <a:pt x="0" y="23672"/>
                </a:lnTo>
                <a:lnTo>
                  <a:pt x="6794" y="30480"/>
                </a:lnTo>
                <a:lnTo>
                  <a:pt x="15240" y="30480"/>
                </a:lnTo>
                <a:lnTo>
                  <a:pt x="23672" y="30480"/>
                </a:lnTo>
                <a:lnTo>
                  <a:pt x="30480" y="23672"/>
                </a:lnTo>
                <a:lnTo>
                  <a:pt x="30480" y="6794"/>
                </a:lnTo>
                <a:close/>
              </a:path>
              <a:path w="511175" h="1109345">
                <a:moveTo>
                  <a:pt x="371538" y="922401"/>
                </a:moveTo>
                <a:lnTo>
                  <a:pt x="369125" y="910577"/>
                </a:lnTo>
                <a:lnTo>
                  <a:pt x="362572" y="900887"/>
                </a:lnTo>
                <a:lnTo>
                  <a:pt x="352882" y="894334"/>
                </a:lnTo>
                <a:lnTo>
                  <a:pt x="341058" y="891921"/>
                </a:lnTo>
                <a:lnTo>
                  <a:pt x="329145" y="894334"/>
                </a:lnTo>
                <a:lnTo>
                  <a:pt x="319417" y="900887"/>
                </a:lnTo>
                <a:lnTo>
                  <a:pt x="312851" y="910577"/>
                </a:lnTo>
                <a:lnTo>
                  <a:pt x="310451" y="922401"/>
                </a:lnTo>
                <a:lnTo>
                  <a:pt x="312851" y="934313"/>
                </a:lnTo>
                <a:lnTo>
                  <a:pt x="319417" y="944041"/>
                </a:lnTo>
                <a:lnTo>
                  <a:pt x="329145" y="950607"/>
                </a:lnTo>
                <a:lnTo>
                  <a:pt x="341058" y="953008"/>
                </a:lnTo>
                <a:lnTo>
                  <a:pt x="352882" y="950607"/>
                </a:lnTo>
                <a:lnTo>
                  <a:pt x="362572" y="944041"/>
                </a:lnTo>
                <a:lnTo>
                  <a:pt x="369125" y="934313"/>
                </a:lnTo>
                <a:lnTo>
                  <a:pt x="371538" y="922401"/>
                </a:lnTo>
                <a:close/>
              </a:path>
              <a:path w="511175" h="1109345">
                <a:moveTo>
                  <a:pt x="510679" y="1085367"/>
                </a:moveTo>
                <a:lnTo>
                  <a:pt x="503885" y="1078572"/>
                </a:lnTo>
                <a:lnTo>
                  <a:pt x="487006" y="1078572"/>
                </a:lnTo>
                <a:lnTo>
                  <a:pt x="480199" y="1085367"/>
                </a:lnTo>
                <a:lnTo>
                  <a:pt x="480199" y="1102131"/>
                </a:lnTo>
                <a:lnTo>
                  <a:pt x="487006" y="1109052"/>
                </a:lnTo>
                <a:lnTo>
                  <a:pt x="495439" y="1109052"/>
                </a:lnTo>
                <a:lnTo>
                  <a:pt x="503885" y="1109052"/>
                </a:lnTo>
                <a:lnTo>
                  <a:pt x="510679" y="1102131"/>
                </a:lnTo>
                <a:lnTo>
                  <a:pt x="510679" y="1085367"/>
                </a:lnTo>
                <a:close/>
              </a:path>
            </a:pathLst>
          </a:custGeom>
          <a:solidFill>
            <a:srgbClr val="FFFFFF"/>
          </a:solidFill>
        </p:spPr>
        <p:txBody>
          <a:bodyPr wrap="square" lIns="0" tIns="0" rIns="0" bIns="0" rtlCol="0"/>
          <a:lstStyle/>
          <a:p>
            <a:endParaRPr sz="1134" dirty="0"/>
          </a:p>
        </p:txBody>
      </p:sp>
      <p:pic>
        <p:nvPicPr>
          <p:cNvPr id="9" name="object 9"/>
          <p:cNvPicPr/>
          <p:nvPr/>
        </p:nvPicPr>
        <p:blipFill>
          <a:blip r:embed="rId4" cstate="print"/>
          <a:stretch>
            <a:fillRect/>
          </a:stretch>
        </p:blipFill>
        <p:spPr>
          <a:xfrm>
            <a:off x="8462540" y="2618909"/>
            <a:ext cx="70908" cy="70908"/>
          </a:xfrm>
          <a:prstGeom prst="rect">
            <a:avLst/>
          </a:prstGeom>
        </p:spPr>
      </p:pic>
      <p:sp>
        <p:nvSpPr>
          <p:cNvPr id="10" name="object 10"/>
          <p:cNvSpPr/>
          <p:nvPr/>
        </p:nvSpPr>
        <p:spPr>
          <a:xfrm>
            <a:off x="6578723" y="1643625"/>
            <a:ext cx="1994135" cy="863079"/>
          </a:xfrm>
          <a:custGeom>
            <a:avLst/>
            <a:gdLst/>
            <a:ahLst/>
            <a:cxnLst/>
            <a:rect l="l" t="t" r="r" b="b"/>
            <a:pathLst>
              <a:path w="2461895" h="1065530">
                <a:moveTo>
                  <a:pt x="30480" y="6794"/>
                </a:moveTo>
                <a:lnTo>
                  <a:pt x="23672" y="0"/>
                </a:lnTo>
                <a:lnTo>
                  <a:pt x="6921" y="0"/>
                </a:lnTo>
                <a:lnTo>
                  <a:pt x="0" y="6794"/>
                </a:lnTo>
                <a:lnTo>
                  <a:pt x="0" y="23545"/>
                </a:lnTo>
                <a:lnTo>
                  <a:pt x="6921" y="30353"/>
                </a:lnTo>
                <a:lnTo>
                  <a:pt x="15240" y="30353"/>
                </a:lnTo>
                <a:lnTo>
                  <a:pt x="23672" y="30353"/>
                </a:lnTo>
                <a:lnTo>
                  <a:pt x="30480" y="23545"/>
                </a:lnTo>
                <a:lnTo>
                  <a:pt x="30480" y="6794"/>
                </a:lnTo>
                <a:close/>
              </a:path>
              <a:path w="2461895" h="1065530">
                <a:moveTo>
                  <a:pt x="2452903" y="1034491"/>
                </a:moveTo>
                <a:lnTo>
                  <a:pt x="2450490" y="1022654"/>
                </a:lnTo>
                <a:lnTo>
                  <a:pt x="2443924" y="1012964"/>
                </a:lnTo>
                <a:lnTo>
                  <a:pt x="2434196" y="1006411"/>
                </a:lnTo>
                <a:lnTo>
                  <a:pt x="2422296" y="1004011"/>
                </a:lnTo>
                <a:lnTo>
                  <a:pt x="2410409" y="1006411"/>
                </a:lnTo>
                <a:lnTo>
                  <a:pt x="2400731" y="1012964"/>
                </a:lnTo>
                <a:lnTo>
                  <a:pt x="2394204" y="1022654"/>
                </a:lnTo>
                <a:lnTo>
                  <a:pt x="2391816" y="1034491"/>
                </a:lnTo>
                <a:lnTo>
                  <a:pt x="2394204" y="1046391"/>
                </a:lnTo>
                <a:lnTo>
                  <a:pt x="2400731" y="1056119"/>
                </a:lnTo>
                <a:lnTo>
                  <a:pt x="2410409" y="1062685"/>
                </a:lnTo>
                <a:lnTo>
                  <a:pt x="2422296" y="1065098"/>
                </a:lnTo>
                <a:lnTo>
                  <a:pt x="2434196" y="1062685"/>
                </a:lnTo>
                <a:lnTo>
                  <a:pt x="2443924" y="1056119"/>
                </a:lnTo>
                <a:lnTo>
                  <a:pt x="2450490" y="1046391"/>
                </a:lnTo>
                <a:lnTo>
                  <a:pt x="2452903" y="1034491"/>
                </a:lnTo>
                <a:close/>
              </a:path>
              <a:path w="2461895" h="1065530">
                <a:moveTo>
                  <a:pt x="2461895" y="796721"/>
                </a:moveTo>
                <a:lnTo>
                  <a:pt x="2454973" y="789914"/>
                </a:lnTo>
                <a:lnTo>
                  <a:pt x="2438222" y="789914"/>
                </a:lnTo>
                <a:lnTo>
                  <a:pt x="2431415" y="796721"/>
                </a:lnTo>
                <a:lnTo>
                  <a:pt x="2431415" y="813600"/>
                </a:lnTo>
                <a:lnTo>
                  <a:pt x="2438222" y="820394"/>
                </a:lnTo>
                <a:lnTo>
                  <a:pt x="2446655" y="820394"/>
                </a:lnTo>
                <a:lnTo>
                  <a:pt x="2454973" y="820394"/>
                </a:lnTo>
                <a:lnTo>
                  <a:pt x="2461895" y="813600"/>
                </a:lnTo>
                <a:lnTo>
                  <a:pt x="2461895" y="796721"/>
                </a:lnTo>
                <a:close/>
              </a:path>
            </a:pathLst>
          </a:custGeom>
          <a:solidFill>
            <a:srgbClr val="FFFFFF"/>
          </a:solidFill>
        </p:spPr>
        <p:txBody>
          <a:bodyPr wrap="square" lIns="0" tIns="0" rIns="0" bIns="0" rtlCol="0"/>
          <a:lstStyle/>
          <a:p>
            <a:endParaRPr sz="1134" dirty="0"/>
          </a:p>
        </p:txBody>
      </p:sp>
      <p:pic>
        <p:nvPicPr>
          <p:cNvPr id="11" name="object 11"/>
          <p:cNvPicPr/>
          <p:nvPr/>
        </p:nvPicPr>
        <p:blipFill>
          <a:blip r:embed="rId5" cstate="print"/>
          <a:stretch>
            <a:fillRect/>
          </a:stretch>
        </p:blipFill>
        <p:spPr>
          <a:xfrm>
            <a:off x="6021657" y="3705714"/>
            <a:ext cx="70898" cy="70805"/>
          </a:xfrm>
          <a:prstGeom prst="rect">
            <a:avLst/>
          </a:prstGeom>
        </p:spPr>
      </p:pic>
      <p:sp>
        <p:nvSpPr>
          <p:cNvPr id="12" name="object 12"/>
          <p:cNvSpPr/>
          <p:nvPr/>
        </p:nvSpPr>
        <p:spPr>
          <a:xfrm>
            <a:off x="5750454" y="2744231"/>
            <a:ext cx="332784" cy="1373315"/>
          </a:xfrm>
          <a:custGeom>
            <a:avLst/>
            <a:gdLst/>
            <a:ahLst/>
            <a:cxnLst/>
            <a:rect l="l" t="t" r="r" b="b"/>
            <a:pathLst>
              <a:path w="410845" h="1695450">
                <a:moveTo>
                  <a:pt x="60960" y="401535"/>
                </a:moveTo>
                <a:lnTo>
                  <a:pt x="58572" y="389648"/>
                </a:lnTo>
                <a:lnTo>
                  <a:pt x="52044" y="379958"/>
                </a:lnTo>
                <a:lnTo>
                  <a:pt x="42354" y="373443"/>
                </a:lnTo>
                <a:lnTo>
                  <a:pt x="30480" y="371055"/>
                </a:lnTo>
                <a:lnTo>
                  <a:pt x="18592" y="373443"/>
                </a:lnTo>
                <a:lnTo>
                  <a:pt x="8902" y="379958"/>
                </a:lnTo>
                <a:lnTo>
                  <a:pt x="2387" y="389648"/>
                </a:lnTo>
                <a:lnTo>
                  <a:pt x="0" y="401535"/>
                </a:lnTo>
                <a:lnTo>
                  <a:pt x="2387" y="413410"/>
                </a:lnTo>
                <a:lnTo>
                  <a:pt x="8902" y="423100"/>
                </a:lnTo>
                <a:lnTo>
                  <a:pt x="18592" y="429628"/>
                </a:lnTo>
                <a:lnTo>
                  <a:pt x="30480" y="432015"/>
                </a:lnTo>
                <a:lnTo>
                  <a:pt x="42354" y="429628"/>
                </a:lnTo>
                <a:lnTo>
                  <a:pt x="52044" y="423100"/>
                </a:lnTo>
                <a:lnTo>
                  <a:pt x="58572" y="413410"/>
                </a:lnTo>
                <a:lnTo>
                  <a:pt x="60960" y="401535"/>
                </a:lnTo>
                <a:close/>
              </a:path>
              <a:path w="410845" h="1695450">
                <a:moveTo>
                  <a:pt x="100012" y="772452"/>
                </a:moveTo>
                <a:lnTo>
                  <a:pt x="97599" y="760628"/>
                </a:lnTo>
                <a:lnTo>
                  <a:pt x="91033" y="750938"/>
                </a:lnTo>
                <a:lnTo>
                  <a:pt x="81305" y="744385"/>
                </a:lnTo>
                <a:lnTo>
                  <a:pt x="69405" y="741972"/>
                </a:lnTo>
                <a:lnTo>
                  <a:pt x="57569" y="744385"/>
                </a:lnTo>
                <a:lnTo>
                  <a:pt x="47879" y="750938"/>
                </a:lnTo>
                <a:lnTo>
                  <a:pt x="41325" y="760628"/>
                </a:lnTo>
                <a:lnTo>
                  <a:pt x="38925" y="772452"/>
                </a:lnTo>
                <a:lnTo>
                  <a:pt x="41325" y="784352"/>
                </a:lnTo>
                <a:lnTo>
                  <a:pt x="47879" y="794092"/>
                </a:lnTo>
                <a:lnTo>
                  <a:pt x="57569" y="800658"/>
                </a:lnTo>
                <a:lnTo>
                  <a:pt x="69405" y="803059"/>
                </a:lnTo>
                <a:lnTo>
                  <a:pt x="81305" y="800658"/>
                </a:lnTo>
                <a:lnTo>
                  <a:pt x="91033" y="794092"/>
                </a:lnTo>
                <a:lnTo>
                  <a:pt x="97599" y="784352"/>
                </a:lnTo>
                <a:lnTo>
                  <a:pt x="100012" y="772452"/>
                </a:lnTo>
                <a:close/>
              </a:path>
              <a:path w="410845" h="1695450">
                <a:moveTo>
                  <a:pt x="100012" y="30480"/>
                </a:moveTo>
                <a:lnTo>
                  <a:pt x="97599" y="18656"/>
                </a:lnTo>
                <a:lnTo>
                  <a:pt x="91033" y="8966"/>
                </a:lnTo>
                <a:lnTo>
                  <a:pt x="81305" y="2413"/>
                </a:lnTo>
                <a:lnTo>
                  <a:pt x="69405" y="0"/>
                </a:lnTo>
                <a:lnTo>
                  <a:pt x="57569" y="2413"/>
                </a:lnTo>
                <a:lnTo>
                  <a:pt x="47879" y="8966"/>
                </a:lnTo>
                <a:lnTo>
                  <a:pt x="41325" y="18656"/>
                </a:lnTo>
                <a:lnTo>
                  <a:pt x="38925" y="30480"/>
                </a:lnTo>
                <a:lnTo>
                  <a:pt x="41325" y="42392"/>
                </a:lnTo>
                <a:lnTo>
                  <a:pt x="47879" y="52120"/>
                </a:lnTo>
                <a:lnTo>
                  <a:pt x="57569" y="58686"/>
                </a:lnTo>
                <a:lnTo>
                  <a:pt x="69405" y="61087"/>
                </a:lnTo>
                <a:lnTo>
                  <a:pt x="81305" y="58686"/>
                </a:lnTo>
                <a:lnTo>
                  <a:pt x="91033" y="52120"/>
                </a:lnTo>
                <a:lnTo>
                  <a:pt x="97599" y="42392"/>
                </a:lnTo>
                <a:lnTo>
                  <a:pt x="100012" y="30480"/>
                </a:lnTo>
                <a:close/>
              </a:path>
              <a:path w="410845" h="1695450">
                <a:moveTo>
                  <a:pt x="175653" y="1348244"/>
                </a:moveTo>
                <a:lnTo>
                  <a:pt x="168846" y="1341437"/>
                </a:lnTo>
                <a:lnTo>
                  <a:pt x="160413" y="1341437"/>
                </a:lnTo>
                <a:lnTo>
                  <a:pt x="152095" y="1341437"/>
                </a:lnTo>
                <a:lnTo>
                  <a:pt x="145173" y="1348244"/>
                </a:lnTo>
                <a:lnTo>
                  <a:pt x="145173" y="1365123"/>
                </a:lnTo>
                <a:lnTo>
                  <a:pt x="152095" y="1371917"/>
                </a:lnTo>
                <a:lnTo>
                  <a:pt x="168846" y="1371917"/>
                </a:lnTo>
                <a:lnTo>
                  <a:pt x="175653" y="1365123"/>
                </a:lnTo>
                <a:lnTo>
                  <a:pt x="175653" y="1348244"/>
                </a:lnTo>
                <a:close/>
              </a:path>
              <a:path w="410845" h="1695450">
                <a:moveTo>
                  <a:pt x="215265" y="1127353"/>
                </a:moveTo>
                <a:lnTo>
                  <a:pt x="212864" y="1115441"/>
                </a:lnTo>
                <a:lnTo>
                  <a:pt x="206349" y="1105712"/>
                </a:lnTo>
                <a:lnTo>
                  <a:pt x="196659" y="1099146"/>
                </a:lnTo>
                <a:lnTo>
                  <a:pt x="184785" y="1096746"/>
                </a:lnTo>
                <a:lnTo>
                  <a:pt x="172872" y="1099146"/>
                </a:lnTo>
                <a:lnTo>
                  <a:pt x="163144" y="1105712"/>
                </a:lnTo>
                <a:lnTo>
                  <a:pt x="156578" y="1115441"/>
                </a:lnTo>
                <a:lnTo>
                  <a:pt x="154178" y="1127353"/>
                </a:lnTo>
                <a:lnTo>
                  <a:pt x="156578" y="1139177"/>
                </a:lnTo>
                <a:lnTo>
                  <a:pt x="163144" y="1148867"/>
                </a:lnTo>
                <a:lnTo>
                  <a:pt x="172872" y="1155420"/>
                </a:lnTo>
                <a:lnTo>
                  <a:pt x="184785" y="1157833"/>
                </a:lnTo>
                <a:lnTo>
                  <a:pt x="196659" y="1155420"/>
                </a:lnTo>
                <a:lnTo>
                  <a:pt x="206349" y="1148867"/>
                </a:lnTo>
                <a:lnTo>
                  <a:pt x="212864" y="1139177"/>
                </a:lnTo>
                <a:lnTo>
                  <a:pt x="215265" y="1127353"/>
                </a:lnTo>
                <a:close/>
              </a:path>
              <a:path w="410845" h="1695450">
                <a:moveTo>
                  <a:pt x="401777" y="1450289"/>
                </a:moveTo>
                <a:lnTo>
                  <a:pt x="399389" y="1438414"/>
                </a:lnTo>
                <a:lnTo>
                  <a:pt x="392861" y="1428724"/>
                </a:lnTo>
                <a:lnTo>
                  <a:pt x="383171" y="1422196"/>
                </a:lnTo>
                <a:lnTo>
                  <a:pt x="371297" y="1419809"/>
                </a:lnTo>
                <a:lnTo>
                  <a:pt x="359397" y="1422196"/>
                </a:lnTo>
                <a:lnTo>
                  <a:pt x="349656" y="1428724"/>
                </a:lnTo>
                <a:lnTo>
                  <a:pt x="343090" y="1438414"/>
                </a:lnTo>
                <a:lnTo>
                  <a:pt x="340690" y="1450289"/>
                </a:lnTo>
                <a:lnTo>
                  <a:pt x="343090" y="1462201"/>
                </a:lnTo>
                <a:lnTo>
                  <a:pt x="349656" y="1471930"/>
                </a:lnTo>
                <a:lnTo>
                  <a:pt x="359397" y="1478495"/>
                </a:lnTo>
                <a:lnTo>
                  <a:pt x="371297" y="1480896"/>
                </a:lnTo>
                <a:lnTo>
                  <a:pt x="383171" y="1478495"/>
                </a:lnTo>
                <a:lnTo>
                  <a:pt x="392861" y="1471930"/>
                </a:lnTo>
                <a:lnTo>
                  <a:pt x="399389" y="1462201"/>
                </a:lnTo>
                <a:lnTo>
                  <a:pt x="401777" y="1450289"/>
                </a:lnTo>
                <a:close/>
              </a:path>
              <a:path w="410845" h="1695450">
                <a:moveTo>
                  <a:pt x="410451" y="1671320"/>
                </a:moveTo>
                <a:lnTo>
                  <a:pt x="403656" y="1664512"/>
                </a:lnTo>
                <a:lnTo>
                  <a:pt x="395211" y="1664512"/>
                </a:lnTo>
                <a:lnTo>
                  <a:pt x="386778" y="1664512"/>
                </a:lnTo>
                <a:lnTo>
                  <a:pt x="379971" y="1671320"/>
                </a:lnTo>
                <a:lnTo>
                  <a:pt x="379971" y="1688198"/>
                </a:lnTo>
                <a:lnTo>
                  <a:pt x="386778" y="1694992"/>
                </a:lnTo>
                <a:lnTo>
                  <a:pt x="403656" y="1694992"/>
                </a:lnTo>
                <a:lnTo>
                  <a:pt x="410451" y="1688198"/>
                </a:lnTo>
                <a:lnTo>
                  <a:pt x="410451" y="1671320"/>
                </a:lnTo>
                <a:close/>
              </a:path>
            </a:pathLst>
          </a:custGeom>
          <a:solidFill>
            <a:srgbClr val="FFFFFF"/>
          </a:solidFill>
        </p:spPr>
        <p:txBody>
          <a:bodyPr wrap="square" lIns="0" tIns="0" rIns="0" bIns="0" rtlCol="0"/>
          <a:lstStyle/>
          <a:p>
            <a:endParaRPr sz="1134" dirty="0"/>
          </a:p>
        </p:txBody>
      </p:sp>
      <p:pic>
        <p:nvPicPr>
          <p:cNvPr id="13" name="object 13"/>
          <p:cNvPicPr/>
          <p:nvPr/>
        </p:nvPicPr>
        <p:blipFill>
          <a:blip r:embed="rId6" cstate="print"/>
          <a:stretch>
            <a:fillRect/>
          </a:stretch>
        </p:blipFill>
        <p:spPr>
          <a:xfrm>
            <a:off x="5907471" y="3449119"/>
            <a:ext cx="70908" cy="70908"/>
          </a:xfrm>
          <a:prstGeom prst="rect">
            <a:avLst/>
          </a:prstGeom>
        </p:spPr>
      </p:pic>
      <p:sp>
        <p:nvSpPr>
          <p:cNvPr id="14" name="object 14"/>
          <p:cNvSpPr/>
          <p:nvPr/>
        </p:nvSpPr>
        <p:spPr>
          <a:xfrm>
            <a:off x="5669280" y="1543625"/>
            <a:ext cx="1242155" cy="2016766"/>
          </a:xfrm>
          <a:custGeom>
            <a:avLst/>
            <a:gdLst/>
            <a:ahLst/>
            <a:cxnLst/>
            <a:rect l="l" t="t" r="r" b="b"/>
            <a:pathLst>
              <a:path w="1533525" h="2489835">
                <a:moveTo>
                  <a:pt x="30480" y="2075078"/>
                </a:moveTo>
                <a:lnTo>
                  <a:pt x="23672" y="2068156"/>
                </a:lnTo>
                <a:lnTo>
                  <a:pt x="15240" y="2068156"/>
                </a:lnTo>
                <a:lnTo>
                  <a:pt x="6807" y="2068156"/>
                </a:lnTo>
                <a:lnTo>
                  <a:pt x="0" y="2075078"/>
                </a:lnTo>
                <a:lnTo>
                  <a:pt x="0" y="2091842"/>
                </a:lnTo>
                <a:lnTo>
                  <a:pt x="6807" y="2098636"/>
                </a:lnTo>
                <a:lnTo>
                  <a:pt x="23672" y="2098636"/>
                </a:lnTo>
                <a:lnTo>
                  <a:pt x="30480" y="2091842"/>
                </a:lnTo>
                <a:lnTo>
                  <a:pt x="30480" y="2075078"/>
                </a:lnTo>
                <a:close/>
              </a:path>
              <a:path w="1533525" h="2489835">
                <a:moveTo>
                  <a:pt x="30480" y="1675676"/>
                </a:moveTo>
                <a:lnTo>
                  <a:pt x="23672" y="1668881"/>
                </a:lnTo>
                <a:lnTo>
                  <a:pt x="15240" y="1668881"/>
                </a:lnTo>
                <a:lnTo>
                  <a:pt x="6807" y="1668881"/>
                </a:lnTo>
                <a:lnTo>
                  <a:pt x="0" y="1675676"/>
                </a:lnTo>
                <a:lnTo>
                  <a:pt x="0" y="1692440"/>
                </a:lnTo>
                <a:lnTo>
                  <a:pt x="6807" y="1699361"/>
                </a:lnTo>
                <a:lnTo>
                  <a:pt x="23672" y="1699361"/>
                </a:lnTo>
                <a:lnTo>
                  <a:pt x="30480" y="1692440"/>
                </a:lnTo>
                <a:lnTo>
                  <a:pt x="30480" y="1675676"/>
                </a:lnTo>
                <a:close/>
              </a:path>
              <a:path w="1533525" h="2489835">
                <a:moveTo>
                  <a:pt x="113499" y="2465616"/>
                </a:moveTo>
                <a:lnTo>
                  <a:pt x="106692" y="2458821"/>
                </a:lnTo>
                <a:lnTo>
                  <a:pt x="98259" y="2458821"/>
                </a:lnTo>
                <a:lnTo>
                  <a:pt x="89814" y="2458821"/>
                </a:lnTo>
                <a:lnTo>
                  <a:pt x="83019" y="2465616"/>
                </a:lnTo>
                <a:lnTo>
                  <a:pt x="83019" y="2482494"/>
                </a:lnTo>
                <a:lnTo>
                  <a:pt x="89814" y="2489301"/>
                </a:lnTo>
                <a:lnTo>
                  <a:pt x="106692" y="2489301"/>
                </a:lnTo>
                <a:lnTo>
                  <a:pt x="113499" y="2482494"/>
                </a:lnTo>
                <a:lnTo>
                  <a:pt x="113499" y="2465616"/>
                </a:lnTo>
                <a:close/>
              </a:path>
              <a:path w="1533525" h="2489835">
                <a:moveTo>
                  <a:pt x="113499" y="1285024"/>
                </a:moveTo>
                <a:lnTo>
                  <a:pt x="106692" y="1278216"/>
                </a:lnTo>
                <a:lnTo>
                  <a:pt x="89814" y="1278216"/>
                </a:lnTo>
                <a:lnTo>
                  <a:pt x="83019" y="1285024"/>
                </a:lnTo>
                <a:lnTo>
                  <a:pt x="83019" y="1301902"/>
                </a:lnTo>
                <a:lnTo>
                  <a:pt x="89814" y="1308696"/>
                </a:lnTo>
                <a:lnTo>
                  <a:pt x="98259" y="1308696"/>
                </a:lnTo>
                <a:lnTo>
                  <a:pt x="106692" y="1308696"/>
                </a:lnTo>
                <a:lnTo>
                  <a:pt x="113499" y="1301902"/>
                </a:lnTo>
                <a:lnTo>
                  <a:pt x="113499" y="1285024"/>
                </a:lnTo>
                <a:close/>
              </a:path>
              <a:path w="1533525" h="2489835">
                <a:moveTo>
                  <a:pt x="1368767" y="1548815"/>
                </a:moveTo>
                <a:lnTo>
                  <a:pt x="1361084" y="1541005"/>
                </a:lnTo>
                <a:lnTo>
                  <a:pt x="1341932" y="1541005"/>
                </a:lnTo>
                <a:lnTo>
                  <a:pt x="1334122" y="1548815"/>
                </a:lnTo>
                <a:lnTo>
                  <a:pt x="1334122" y="1567954"/>
                </a:lnTo>
                <a:lnTo>
                  <a:pt x="1341932" y="1575765"/>
                </a:lnTo>
                <a:lnTo>
                  <a:pt x="1351508" y="1575765"/>
                </a:lnTo>
                <a:lnTo>
                  <a:pt x="1361084" y="1575765"/>
                </a:lnTo>
                <a:lnTo>
                  <a:pt x="1368767" y="1567954"/>
                </a:lnTo>
                <a:lnTo>
                  <a:pt x="1368767" y="1548815"/>
                </a:lnTo>
                <a:close/>
              </a:path>
              <a:path w="1533525" h="2489835">
                <a:moveTo>
                  <a:pt x="1448739" y="2309558"/>
                </a:moveTo>
                <a:lnTo>
                  <a:pt x="1441056" y="2301875"/>
                </a:lnTo>
                <a:lnTo>
                  <a:pt x="1421790" y="2301875"/>
                </a:lnTo>
                <a:lnTo>
                  <a:pt x="1414106" y="2309558"/>
                </a:lnTo>
                <a:lnTo>
                  <a:pt x="1414106" y="2328837"/>
                </a:lnTo>
                <a:lnTo>
                  <a:pt x="1421790" y="2336520"/>
                </a:lnTo>
                <a:lnTo>
                  <a:pt x="1441056" y="2336520"/>
                </a:lnTo>
                <a:lnTo>
                  <a:pt x="1448739" y="2328837"/>
                </a:lnTo>
                <a:lnTo>
                  <a:pt x="1448739" y="2319261"/>
                </a:lnTo>
                <a:lnTo>
                  <a:pt x="1448739" y="2309558"/>
                </a:lnTo>
                <a:close/>
              </a:path>
              <a:path w="1533525" h="2489835">
                <a:moveTo>
                  <a:pt x="1448739" y="1438694"/>
                </a:moveTo>
                <a:lnTo>
                  <a:pt x="1441056" y="1431010"/>
                </a:lnTo>
                <a:lnTo>
                  <a:pt x="1431480" y="1431010"/>
                </a:lnTo>
                <a:lnTo>
                  <a:pt x="1421777" y="1431010"/>
                </a:lnTo>
                <a:lnTo>
                  <a:pt x="1414094" y="1438694"/>
                </a:lnTo>
                <a:lnTo>
                  <a:pt x="1414094" y="1457960"/>
                </a:lnTo>
                <a:lnTo>
                  <a:pt x="1421777" y="1465643"/>
                </a:lnTo>
                <a:lnTo>
                  <a:pt x="1441056" y="1465643"/>
                </a:lnTo>
                <a:lnTo>
                  <a:pt x="1448739" y="1457960"/>
                </a:lnTo>
                <a:lnTo>
                  <a:pt x="1448739" y="1438694"/>
                </a:lnTo>
                <a:close/>
              </a:path>
              <a:path w="1533525" h="2489835">
                <a:moveTo>
                  <a:pt x="1533093" y="6794"/>
                </a:moveTo>
                <a:lnTo>
                  <a:pt x="1526286" y="0"/>
                </a:lnTo>
                <a:lnTo>
                  <a:pt x="1509407" y="0"/>
                </a:lnTo>
                <a:lnTo>
                  <a:pt x="1502613" y="6794"/>
                </a:lnTo>
                <a:lnTo>
                  <a:pt x="1502613" y="23672"/>
                </a:lnTo>
                <a:lnTo>
                  <a:pt x="1509407" y="30480"/>
                </a:lnTo>
                <a:lnTo>
                  <a:pt x="1517853" y="30480"/>
                </a:lnTo>
                <a:lnTo>
                  <a:pt x="1526286" y="30480"/>
                </a:lnTo>
                <a:lnTo>
                  <a:pt x="1533093" y="23672"/>
                </a:lnTo>
                <a:lnTo>
                  <a:pt x="1533093" y="6794"/>
                </a:lnTo>
                <a:close/>
              </a:path>
            </a:pathLst>
          </a:custGeom>
          <a:solidFill>
            <a:srgbClr val="FFFFFF"/>
          </a:solidFill>
        </p:spPr>
        <p:txBody>
          <a:bodyPr wrap="square" lIns="0" tIns="0" rIns="0" bIns="0" rtlCol="0"/>
          <a:lstStyle/>
          <a:p>
            <a:endParaRPr sz="1134" dirty="0"/>
          </a:p>
        </p:txBody>
      </p:sp>
      <p:pic>
        <p:nvPicPr>
          <p:cNvPr id="15" name="object 15"/>
          <p:cNvPicPr/>
          <p:nvPr/>
        </p:nvPicPr>
        <p:blipFill>
          <a:blip r:embed="rId7" cstate="print"/>
          <a:stretch>
            <a:fillRect/>
          </a:stretch>
        </p:blipFill>
        <p:spPr>
          <a:xfrm>
            <a:off x="6905776" y="1720095"/>
            <a:ext cx="70795" cy="70908"/>
          </a:xfrm>
          <a:prstGeom prst="rect">
            <a:avLst/>
          </a:prstGeom>
        </p:spPr>
      </p:pic>
      <p:sp>
        <p:nvSpPr>
          <p:cNvPr id="16" name="object 16"/>
          <p:cNvSpPr/>
          <p:nvPr/>
        </p:nvSpPr>
        <p:spPr>
          <a:xfrm>
            <a:off x="6749075" y="1670207"/>
            <a:ext cx="345128" cy="2861844"/>
          </a:xfrm>
          <a:custGeom>
            <a:avLst/>
            <a:gdLst/>
            <a:ahLst/>
            <a:cxnLst/>
            <a:rect l="l" t="t" r="r" b="b"/>
            <a:pathLst>
              <a:path w="426084" h="3533140">
                <a:moveTo>
                  <a:pt x="61087" y="30480"/>
                </a:moveTo>
                <a:lnTo>
                  <a:pt x="58686" y="18592"/>
                </a:lnTo>
                <a:lnTo>
                  <a:pt x="52171" y="8902"/>
                </a:lnTo>
                <a:lnTo>
                  <a:pt x="42481" y="2387"/>
                </a:lnTo>
                <a:lnTo>
                  <a:pt x="30607" y="0"/>
                </a:lnTo>
                <a:lnTo>
                  <a:pt x="18694" y="2387"/>
                </a:lnTo>
                <a:lnTo>
                  <a:pt x="8966" y="8902"/>
                </a:lnTo>
                <a:lnTo>
                  <a:pt x="2400" y="18592"/>
                </a:lnTo>
                <a:lnTo>
                  <a:pt x="0" y="30480"/>
                </a:lnTo>
                <a:lnTo>
                  <a:pt x="2400" y="42354"/>
                </a:lnTo>
                <a:lnTo>
                  <a:pt x="8966" y="52044"/>
                </a:lnTo>
                <a:lnTo>
                  <a:pt x="18694" y="58572"/>
                </a:lnTo>
                <a:lnTo>
                  <a:pt x="30607" y="60960"/>
                </a:lnTo>
                <a:lnTo>
                  <a:pt x="42481" y="58572"/>
                </a:lnTo>
                <a:lnTo>
                  <a:pt x="52171" y="52044"/>
                </a:lnTo>
                <a:lnTo>
                  <a:pt x="58686" y="42354"/>
                </a:lnTo>
                <a:lnTo>
                  <a:pt x="61087" y="30480"/>
                </a:lnTo>
                <a:close/>
              </a:path>
              <a:path w="426084" h="3533140">
                <a:moveTo>
                  <a:pt x="425919" y="3502075"/>
                </a:moveTo>
                <a:lnTo>
                  <a:pt x="423519" y="3490176"/>
                </a:lnTo>
                <a:lnTo>
                  <a:pt x="417004" y="3480447"/>
                </a:lnTo>
                <a:lnTo>
                  <a:pt x="407314" y="3473881"/>
                </a:lnTo>
                <a:lnTo>
                  <a:pt x="395439" y="3471468"/>
                </a:lnTo>
                <a:lnTo>
                  <a:pt x="383552" y="3473881"/>
                </a:lnTo>
                <a:lnTo>
                  <a:pt x="373862" y="3480447"/>
                </a:lnTo>
                <a:lnTo>
                  <a:pt x="367347" y="3490176"/>
                </a:lnTo>
                <a:lnTo>
                  <a:pt x="364959" y="3502075"/>
                </a:lnTo>
                <a:lnTo>
                  <a:pt x="367347" y="3513963"/>
                </a:lnTo>
                <a:lnTo>
                  <a:pt x="373862" y="3523653"/>
                </a:lnTo>
                <a:lnTo>
                  <a:pt x="383552" y="3530168"/>
                </a:lnTo>
                <a:lnTo>
                  <a:pt x="395439" y="3532555"/>
                </a:lnTo>
                <a:lnTo>
                  <a:pt x="407314" y="3530168"/>
                </a:lnTo>
                <a:lnTo>
                  <a:pt x="417004" y="3523653"/>
                </a:lnTo>
                <a:lnTo>
                  <a:pt x="423519" y="3513963"/>
                </a:lnTo>
                <a:lnTo>
                  <a:pt x="425919" y="3502075"/>
                </a:lnTo>
                <a:close/>
              </a:path>
            </a:pathLst>
          </a:custGeom>
          <a:solidFill>
            <a:srgbClr val="FFFFFF"/>
          </a:solidFill>
        </p:spPr>
        <p:txBody>
          <a:bodyPr wrap="square" lIns="0" tIns="0" rIns="0" bIns="0" rtlCol="0"/>
          <a:lstStyle/>
          <a:p>
            <a:endParaRPr sz="1134" dirty="0"/>
          </a:p>
        </p:txBody>
      </p:sp>
      <p:pic>
        <p:nvPicPr>
          <p:cNvPr id="17" name="object 17"/>
          <p:cNvPicPr/>
          <p:nvPr/>
        </p:nvPicPr>
        <p:blipFill>
          <a:blip r:embed="rId8" cstate="print"/>
          <a:stretch>
            <a:fillRect/>
          </a:stretch>
        </p:blipFill>
        <p:spPr>
          <a:xfrm>
            <a:off x="7797323" y="4100674"/>
            <a:ext cx="87542" cy="87532"/>
          </a:xfrm>
          <a:prstGeom prst="rect">
            <a:avLst/>
          </a:prstGeom>
        </p:spPr>
      </p:pic>
      <p:sp>
        <p:nvSpPr>
          <p:cNvPr id="18" name="object 18"/>
          <p:cNvSpPr/>
          <p:nvPr/>
        </p:nvSpPr>
        <p:spPr>
          <a:xfrm>
            <a:off x="7837506" y="4470736"/>
            <a:ext cx="24689" cy="24689"/>
          </a:xfrm>
          <a:custGeom>
            <a:avLst/>
            <a:gdLst/>
            <a:ahLst/>
            <a:cxnLst/>
            <a:rect l="l" t="t" r="r" b="b"/>
            <a:pathLst>
              <a:path w="30479" h="30479">
                <a:moveTo>
                  <a:pt x="23558" y="0"/>
                </a:moveTo>
                <a:lnTo>
                  <a:pt x="15240" y="0"/>
                </a:lnTo>
                <a:lnTo>
                  <a:pt x="6807" y="0"/>
                </a:lnTo>
                <a:lnTo>
                  <a:pt x="0" y="6794"/>
                </a:lnTo>
                <a:lnTo>
                  <a:pt x="0" y="23545"/>
                </a:lnTo>
                <a:lnTo>
                  <a:pt x="6807" y="30353"/>
                </a:lnTo>
                <a:lnTo>
                  <a:pt x="23558" y="30353"/>
                </a:lnTo>
                <a:lnTo>
                  <a:pt x="30480" y="23545"/>
                </a:lnTo>
                <a:lnTo>
                  <a:pt x="30480" y="6794"/>
                </a:lnTo>
                <a:lnTo>
                  <a:pt x="23558" y="0"/>
                </a:lnTo>
                <a:close/>
              </a:path>
            </a:pathLst>
          </a:custGeom>
          <a:solidFill>
            <a:srgbClr val="FFFFFF"/>
          </a:solidFill>
        </p:spPr>
        <p:txBody>
          <a:bodyPr wrap="square" lIns="0" tIns="0" rIns="0" bIns="0" rtlCol="0"/>
          <a:lstStyle/>
          <a:p>
            <a:endParaRPr sz="1134" dirty="0"/>
          </a:p>
        </p:txBody>
      </p:sp>
      <p:pic>
        <p:nvPicPr>
          <p:cNvPr id="19" name="object 19"/>
          <p:cNvPicPr/>
          <p:nvPr/>
        </p:nvPicPr>
        <p:blipFill>
          <a:blip r:embed="rId9" cstate="print"/>
          <a:stretch>
            <a:fillRect/>
          </a:stretch>
        </p:blipFill>
        <p:spPr>
          <a:xfrm>
            <a:off x="7731382" y="4261224"/>
            <a:ext cx="70898" cy="70805"/>
          </a:xfrm>
          <a:prstGeom prst="rect">
            <a:avLst/>
          </a:prstGeom>
        </p:spPr>
      </p:pic>
      <p:pic>
        <p:nvPicPr>
          <p:cNvPr id="20" name="object 20"/>
          <p:cNvPicPr/>
          <p:nvPr/>
        </p:nvPicPr>
        <p:blipFill>
          <a:blip r:embed="rId10" cstate="print"/>
          <a:stretch>
            <a:fillRect/>
          </a:stretch>
        </p:blipFill>
        <p:spPr>
          <a:xfrm>
            <a:off x="8007329" y="3948160"/>
            <a:ext cx="87439" cy="87429"/>
          </a:xfrm>
          <a:prstGeom prst="rect">
            <a:avLst/>
          </a:prstGeom>
        </p:spPr>
      </p:pic>
      <p:pic>
        <p:nvPicPr>
          <p:cNvPr id="21" name="object 21"/>
          <p:cNvPicPr/>
          <p:nvPr/>
        </p:nvPicPr>
        <p:blipFill>
          <a:blip r:embed="rId11" cstate="print"/>
          <a:stretch>
            <a:fillRect/>
          </a:stretch>
        </p:blipFill>
        <p:spPr>
          <a:xfrm>
            <a:off x="8018099" y="3782764"/>
            <a:ext cx="98034" cy="98045"/>
          </a:xfrm>
          <a:prstGeom prst="rect">
            <a:avLst/>
          </a:prstGeom>
        </p:spPr>
      </p:pic>
      <p:pic>
        <p:nvPicPr>
          <p:cNvPr id="22" name="object 22"/>
          <p:cNvPicPr/>
          <p:nvPr/>
        </p:nvPicPr>
        <p:blipFill>
          <a:blip r:embed="rId12" cstate="print"/>
          <a:stretch>
            <a:fillRect/>
          </a:stretch>
        </p:blipFill>
        <p:spPr>
          <a:xfrm>
            <a:off x="7974628" y="4120764"/>
            <a:ext cx="70795" cy="70908"/>
          </a:xfrm>
          <a:prstGeom prst="rect">
            <a:avLst/>
          </a:prstGeom>
        </p:spPr>
      </p:pic>
      <p:sp>
        <p:nvSpPr>
          <p:cNvPr id="23" name="object 23"/>
          <p:cNvSpPr/>
          <p:nvPr/>
        </p:nvSpPr>
        <p:spPr>
          <a:xfrm>
            <a:off x="7346842" y="4296417"/>
            <a:ext cx="621335" cy="299352"/>
          </a:xfrm>
          <a:custGeom>
            <a:avLst/>
            <a:gdLst/>
            <a:ahLst/>
            <a:cxnLst/>
            <a:rect l="l" t="t" r="r" b="b"/>
            <a:pathLst>
              <a:path w="767079" h="369570">
                <a:moveTo>
                  <a:pt x="60960" y="259842"/>
                </a:moveTo>
                <a:lnTo>
                  <a:pt x="58572" y="247942"/>
                </a:lnTo>
                <a:lnTo>
                  <a:pt x="52044" y="238213"/>
                </a:lnTo>
                <a:lnTo>
                  <a:pt x="42367" y="231648"/>
                </a:lnTo>
                <a:lnTo>
                  <a:pt x="30480" y="229235"/>
                </a:lnTo>
                <a:lnTo>
                  <a:pt x="18592" y="231648"/>
                </a:lnTo>
                <a:lnTo>
                  <a:pt x="8915" y="238213"/>
                </a:lnTo>
                <a:lnTo>
                  <a:pt x="2387" y="247942"/>
                </a:lnTo>
                <a:lnTo>
                  <a:pt x="0" y="259842"/>
                </a:lnTo>
                <a:lnTo>
                  <a:pt x="2387" y="271729"/>
                </a:lnTo>
                <a:lnTo>
                  <a:pt x="8915" y="281419"/>
                </a:lnTo>
                <a:lnTo>
                  <a:pt x="18592" y="287934"/>
                </a:lnTo>
                <a:lnTo>
                  <a:pt x="30480" y="290322"/>
                </a:lnTo>
                <a:lnTo>
                  <a:pt x="42367" y="287934"/>
                </a:lnTo>
                <a:lnTo>
                  <a:pt x="52044" y="281419"/>
                </a:lnTo>
                <a:lnTo>
                  <a:pt x="58572" y="271729"/>
                </a:lnTo>
                <a:lnTo>
                  <a:pt x="60960" y="259842"/>
                </a:lnTo>
                <a:close/>
              </a:path>
              <a:path w="767079" h="369570">
                <a:moveTo>
                  <a:pt x="256374" y="345325"/>
                </a:moveTo>
                <a:lnTo>
                  <a:pt x="249567" y="338531"/>
                </a:lnTo>
                <a:lnTo>
                  <a:pt x="241134" y="338531"/>
                </a:lnTo>
                <a:lnTo>
                  <a:pt x="232689" y="338531"/>
                </a:lnTo>
                <a:lnTo>
                  <a:pt x="225894" y="345325"/>
                </a:lnTo>
                <a:lnTo>
                  <a:pt x="225894" y="362204"/>
                </a:lnTo>
                <a:lnTo>
                  <a:pt x="232689" y="369011"/>
                </a:lnTo>
                <a:lnTo>
                  <a:pt x="249567" y="369011"/>
                </a:lnTo>
                <a:lnTo>
                  <a:pt x="256374" y="362204"/>
                </a:lnTo>
                <a:lnTo>
                  <a:pt x="256374" y="345325"/>
                </a:lnTo>
                <a:close/>
              </a:path>
              <a:path w="767079" h="369570">
                <a:moveTo>
                  <a:pt x="425919" y="182270"/>
                </a:moveTo>
                <a:lnTo>
                  <a:pt x="423519" y="170383"/>
                </a:lnTo>
                <a:lnTo>
                  <a:pt x="416953" y="160693"/>
                </a:lnTo>
                <a:lnTo>
                  <a:pt x="407212" y="154178"/>
                </a:lnTo>
                <a:lnTo>
                  <a:pt x="395312" y="151790"/>
                </a:lnTo>
                <a:lnTo>
                  <a:pt x="383438" y="154178"/>
                </a:lnTo>
                <a:lnTo>
                  <a:pt x="373748" y="160693"/>
                </a:lnTo>
                <a:lnTo>
                  <a:pt x="367220" y="170383"/>
                </a:lnTo>
                <a:lnTo>
                  <a:pt x="364832" y="182270"/>
                </a:lnTo>
                <a:lnTo>
                  <a:pt x="367220" y="194144"/>
                </a:lnTo>
                <a:lnTo>
                  <a:pt x="373748" y="203835"/>
                </a:lnTo>
                <a:lnTo>
                  <a:pt x="383438" y="210362"/>
                </a:lnTo>
                <a:lnTo>
                  <a:pt x="395312" y="212750"/>
                </a:lnTo>
                <a:lnTo>
                  <a:pt x="407212" y="210362"/>
                </a:lnTo>
                <a:lnTo>
                  <a:pt x="416953" y="203835"/>
                </a:lnTo>
                <a:lnTo>
                  <a:pt x="423519" y="194144"/>
                </a:lnTo>
                <a:lnTo>
                  <a:pt x="425919" y="182270"/>
                </a:lnTo>
                <a:close/>
              </a:path>
              <a:path w="767079" h="369570">
                <a:moveTo>
                  <a:pt x="766610" y="30480"/>
                </a:moveTo>
                <a:lnTo>
                  <a:pt x="764222" y="18656"/>
                </a:lnTo>
                <a:lnTo>
                  <a:pt x="757707" y="8966"/>
                </a:lnTo>
                <a:lnTo>
                  <a:pt x="748017" y="2413"/>
                </a:lnTo>
                <a:lnTo>
                  <a:pt x="736130" y="0"/>
                </a:lnTo>
                <a:lnTo>
                  <a:pt x="724255" y="2413"/>
                </a:lnTo>
                <a:lnTo>
                  <a:pt x="714565" y="8966"/>
                </a:lnTo>
                <a:lnTo>
                  <a:pt x="708037" y="18656"/>
                </a:lnTo>
                <a:lnTo>
                  <a:pt x="705650" y="30480"/>
                </a:lnTo>
                <a:lnTo>
                  <a:pt x="708037" y="42379"/>
                </a:lnTo>
                <a:lnTo>
                  <a:pt x="714565" y="52120"/>
                </a:lnTo>
                <a:lnTo>
                  <a:pt x="724255" y="58686"/>
                </a:lnTo>
                <a:lnTo>
                  <a:pt x="736130" y="61087"/>
                </a:lnTo>
                <a:lnTo>
                  <a:pt x="748017" y="58686"/>
                </a:lnTo>
                <a:lnTo>
                  <a:pt x="757707" y="52120"/>
                </a:lnTo>
                <a:lnTo>
                  <a:pt x="764222" y="42379"/>
                </a:lnTo>
                <a:lnTo>
                  <a:pt x="766610" y="30480"/>
                </a:lnTo>
                <a:close/>
              </a:path>
            </a:pathLst>
          </a:custGeom>
          <a:solidFill>
            <a:srgbClr val="FFFFFF"/>
          </a:solidFill>
        </p:spPr>
        <p:txBody>
          <a:bodyPr wrap="square" lIns="0" tIns="0" rIns="0" bIns="0" rtlCol="0"/>
          <a:lstStyle/>
          <a:p>
            <a:endParaRPr sz="1134" dirty="0"/>
          </a:p>
        </p:txBody>
      </p:sp>
      <p:pic>
        <p:nvPicPr>
          <p:cNvPr id="24" name="object 24"/>
          <p:cNvPicPr/>
          <p:nvPr/>
        </p:nvPicPr>
        <p:blipFill>
          <a:blip r:embed="rId13" cstate="print"/>
          <a:stretch>
            <a:fillRect/>
          </a:stretch>
        </p:blipFill>
        <p:spPr>
          <a:xfrm>
            <a:off x="7464348" y="4347935"/>
            <a:ext cx="70795" cy="70908"/>
          </a:xfrm>
          <a:prstGeom prst="rect">
            <a:avLst/>
          </a:prstGeom>
        </p:spPr>
      </p:pic>
      <p:pic>
        <p:nvPicPr>
          <p:cNvPr id="25" name="object 25"/>
          <p:cNvPicPr/>
          <p:nvPr/>
        </p:nvPicPr>
        <p:blipFill>
          <a:blip r:embed="rId14" cstate="print"/>
          <a:stretch>
            <a:fillRect/>
          </a:stretch>
        </p:blipFill>
        <p:spPr>
          <a:xfrm>
            <a:off x="8462534" y="3449123"/>
            <a:ext cx="70908" cy="70898"/>
          </a:xfrm>
          <a:prstGeom prst="rect">
            <a:avLst/>
          </a:prstGeom>
        </p:spPr>
      </p:pic>
      <p:sp>
        <p:nvSpPr>
          <p:cNvPr id="26" name="object 26"/>
          <p:cNvSpPr/>
          <p:nvPr/>
        </p:nvSpPr>
        <p:spPr>
          <a:xfrm>
            <a:off x="8516094" y="2578981"/>
            <a:ext cx="255632" cy="1276617"/>
          </a:xfrm>
          <a:custGeom>
            <a:avLst/>
            <a:gdLst/>
            <a:ahLst/>
            <a:cxnLst/>
            <a:rect l="l" t="t" r="r" b="b"/>
            <a:pathLst>
              <a:path w="315595" h="1576070">
                <a:moveTo>
                  <a:pt x="61087" y="1331366"/>
                </a:moveTo>
                <a:lnTo>
                  <a:pt x="58686" y="1319453"/>
                </a:lnTo>
                <a:lnTo>
                  <a:pt x="52120" y="1309725"/>
                </a:lnTo>
                <a:lnTo>
                  <a:pt x="42379" y="1303159"/>
                </a:lnTo>
                <a:lnTo>
                  <a:pt x="30480" y="1300759"/>
                </a:lnTo>
                <a:lnTo>
                  <a:pt x="18605" y="1303159"/>
                </a:lnTo>
                <a:lnTo>
                  <a:pt x="8915" y="1309725"/>
                </a:lnTo>
                <a:lnTo>
                  <a:pt x="2387" y="1319453"/>
                </a:lnTo>
                <a:lnTo>
                  <a:pt x="0" y="1331366"/>
                </a:lnTo>
                <a:lnTo>
                  <a:pt x="2387" y="1343190"/>
                </a:lnTo>
                <a:lnTo>
                  <a:pt x="8915" y="1352880"/>
                </a:lnTo>
                <a:lnTo>
                  <a:pt x="18605" y="1359433"/>
                </a:lnTo>
                <a:lnTo>
                  <a:pt x="30480" y="1361846"/>
                </a:lnTo>
                <a:lnTo>
                  <a:pt x="42379" y="1359433"/>
                </a:lnTo>
                <a:lnTo>
                  <a:pt x="52120" y="1352880"/>
                </a:lnTo>
                <a:lnTo>
                  <a:pt x="58686" y="1343190"/>
                </a:lnTo>
                <a:lnTo>
                  <a:pt x="61087" y="1331366"/>
                </a:lnTo>
                <a:close/>
              </a:path>
              <a:path w="315595" h="1576070">
                <a:moveTo>
                  <a:pt x="70078" y="1552257"/>
                </a:moveTo>
                <a:lnTo>
                  <a:pt x="63157" y="1545450"/>
                </a:lnTo>
                <a:lnTo>
                  <a:pt x="54838" y="1545450"/>
                </a:lnTo>
                <a:lnTo>
                  <a:pt x="46405" y="1545450"/>
                </a:lnTo>
                <a:lnTo>
                  <a:pt x="39598" y="1552257"/>
                </a:lnTo>
                <a:lnTo>
                  <a:pt x="39598" y="1569135"/>
                </a:lnTo>
                <a:lnTo>
                  <a:pt x="46405" y="1575930"/>
                </a:lnTo>
                <a:lnTo>
                  <a:pt x="63157" y="1575930"/>
                </a:lnTo>
                <a:lnTo>
                  <a:pt x="70078" y="1569135"/>
                </a:lnTo>
                <a:lnTo>
                  <a:pt x="70078" y="1552257"/>
                </a:lnTo>
                <a:close/>
              </a:path>
              <a:path w="315595" h="1576070">
                <a:moveTo>
                  <a:pt x="176339" y="976464"/>
                </a:moveTo>
                <a:lnTo>
                  <a:pt x="173926" y="964641"/>
                </a:lnTo>
                <a:lnTo>
                  <a:pt x="167373" y="954951"/>
                </a:lnTo>
                <a:lnTo>
                  <a:pt x="157683" y="948397"/>
                </a:lnTo>
                <a:lnTo>
                  <a:pt x="145859" y="945984"/>
                </a:lnTo>
                <a:lnTo>
                  <a:pt x="133946" y="948397"/>
                </a:lnTo>
                <a:lnTo>
                  <a:pt x="124218" y="954951"/>
                </a:lnTo>
                <a:lnTo>
                  <a:pt x="117652" y="964641"/>
                </a:lnTo>
                <a:lnTo>
                  <a:pt x="115252" y="976464"/>
                </a:lnTo>
                <a:lnTo>
                  <a:pt x="117652" y="988364"/>
                </a:lnTo>
                <a:lnTo>
                  <a:pt x="124218" y="998105"/>
                </a:lnTo>
                <a:lnTo>
                  <a:pt x="133946" y="1004671"/>
                </a:lnTo>
                <a:lnTo>
                  <a:pt x="145859" y="1007071"/>
                </a:lnTo>
                <a:lnTo>
                  <a:pt x="157683" y="1004671"/>
                </a:lnTo>
                <a:lnTo>
                  <a:pt x="167373" y="998105"/>
                </a:lnTo>
                <a:lnTo>
                  <a:pt x="173926" y="988364"/>
                </a:lnTo>
                <a:lnTo>
                  <a:pt x="176339" y="976464"/>
                </a:lnTo>
                <a:close/>
              </a:path>
              <a:path w="315595" h="1576070">
                <a:moveTo>
                  <a:pt x="232460" y="1187399"/>
                </a:moveTo>
                <a:lnTo>
                  <a:pt x="225653" y="1180604"/>
                </a:lnTo>
                <a:lnTo>
                  <a:pt x="217220" y="1180604"/>
                </a:lnTo>
                <a:lnTo>
                  <a:pt x="208788" y="1180604"/>
                </a:lnTo>
                <a:lnTo>
                  <a:pt x="201980" y="1187399"/>
                </a:lnTo>
                <a:lnTo>
                  <a:pt x="201980" y="1204277"/>
                </a:lnTo>
                <a:lnTo>
                  <a:pt x="208788" y="1211084"/>
                </a:lnTo>
                <a:lnTo>
                  <a:pt x="225653" y="1211084"/>
                </a:lnTo>
                <a:lnTo>
                  <a:pt x="232460" y="1204277"/>
                </a:lnTo>
                <a:lnTo>
                  <a:pt x="232460" y="1187399"/>
                </a:lnTo>
                <a:close/>
              </a:path>
              <a:path w="315595" h="1576070">
                <a:moveTo>
                  <a:pt x="232460" y="6807"/>
                </a:moveTo>
                <a:lnTo>
                  <a:pt x="225653" y="0"/>
                </a:lnTo>
                <a:lnTo>
                  <a:pt x="217220" y="0"/>
                </a:lnTo>
                <a:lnTo>
                  <a:pt x="208788" y="0"/>
                </a:lnTo>
                <a:lnTo>
                  <a:pt x="201980" y="6807"/>
                </a:lnTo>
                <a:lnTo>
                  <a:pt x="201980" y="23685"/>
                </a:lnTo>
                <a:lnTo>
                  <a:pt x="208788" y="30480"/>
                </a:lnTo>
                <a:lnTo>
                  <a:pt x="225653" y="30480"/>
                </a:lnTo>
                <a:lnTo>
                  <a:pt x="232460" y="23685"/>
                </a:lnTo>
                <a:lnTo>
                  <a:pt x="232460" y="6807"/>
                </a:lnTo>
                <a:close/>
              </a:path>
              <a:path w="315595" h="1576070">
                <a:moveTo>
                  <a:pt x="315480" y="796861"/>
                </a:moveTo>
                <a:lnTo>
                  <a:pt x="308686" y="789940"/>
                </a:lnTo>
                <a:lnTo>
                  <a:pt x="300240" y="789940"/>
                </a:lnTo>
                <a:lnTo>
                  <a:pt x="291807" y="789940"/>
                </a:lnTo>
                <a:lnTo>
                  <a:pt x="285000" y="796861"/>
                </a:lnTo>
                <a:lnTo>
                  <a:pt x="285000" y="813625"/>
                </a:lnTo>
                <a:lnTo>
                  <a:pt x="291807" y="820420"/>
                </a:lnTo>
                <a:lnTo>
                  <a:pt x="308686" y="820420"/>
                </a:lnTo>
                <a:lnTo>
                  <a:pt x="315480" y="813625"/>
                </a:lnTo>
                <a:lnTo>
                  <a:pt x="315480" y="796861"/>
                </a:lnTo>
                <a:close/>
              </a:path>
            </a:pathLst>
          </a:custGeom>
          <a:solidFill>
            <a:srgbClr val="FFFFFF"/>
          </a:solidFill>
        </p:spPr>
        <p:txBody>
          <a:bodyPr wrap="square" lIns="0" tIns="0" rIns="0" bIns="0" rtlCol="0"/>
          <a:lstStyle/>
          <a:p>
            <a:endParaRPr sz="1134" dirty="0"/>
          </a:p>
        </p:txBody>
      </p:sp>
      <p:pic>
        <p:nvPicPr>
          <p:cNvPr id="27" name="object 27"/>
          <p:cNvPicPr/>
          <p:nvPr/>
        </p:nvPicPr>
        <p:blipFill>
          <a:blip r:embed="rId15" cstate="print"/>
          <a:stretch>
            <a:fillRect/>
          </a:stretch>
        </p:blipFill>
        <p:spPr>
          <a:xfrm>
            <a:off x="8183255" y="3932875"/>
            <a:ext cx="70898" cy="70908"/>
          </a:xfrm>
          <a:prstGeom prst="rect">
            <a:avLst/>
          </a:prstGeom>
        </p:spPr>
      </p:pic>
      <p:pic>
        <p:nvPicPr>
          <p:cNvPr id="28" name="object 28"/>
          <p:cNvPicPr/>
          <p:nvPr/>
        </p:nvPicPr>
        <p:blipFill>
          <a:blip r:embed="rId16" cstate="print"/>
          <a:stretch>
            <a:fillRect/>
          </a:stretch>
        </p:blipFill>
        <p:spPr>
          <a:xfrm>
            <a:off x="8180935" y="3755338"/>
            <a:ext cx="87439" cy="87429"/>
          </a:xfrm>
          <a:prstGeom prst="rect">
            <a:avLst/>
          </a:prstGeom>
        </p:spPr>
      </p:pic>
      <p:sp>
        <p:nvSpPr>
          <p:cNvPr id="29" name="object 29"/>
          <p:cNvSpPr/>
          <p:nvPr/>
        </p:nvSpPr>
        <p:spPr>
          <a:xfrm>
            <a:off x="8117637" y="4118811"/>
            <a:ext cx="95155" cy="214998"/>
          </a:xfrm>
          <a:custGeom>
            <a:avLst/>
            <a:gdLst/>
            <a:ahLst/>
            <a:cxnLst/>
            <a:rect l="l" t="t" r="r" b="b"/>
            <a:pathLst>
              <a:path w="117475" h="265429">
                <a:moveTo>
                  <a:pt x="30480" y="241528"/>
                </a:moveTo>
                <a:lnTo>
                  <a:pt x="23545" y="234721"/>
                </a:lnTo>
                <a:lnTo>
                  <a:pt x="15240" y="234721"/>
                </a:lnTo>
                <a:lnTo>
                  <a:pt x="6794" y="234721"/>
                </a:lnTo>
                <a:lnTo>
                  <a:pt x="0" y="241528"/>
                </a:lnTo>
                <a:lnTo>
                  <a:pt x="0" y="258394"/>
                </a:lnTo>
                <a:lnTo>
                  <a:pt x="6794" y="265201"/>
                </a:lnTo>
                <a:lnTo>
                  <a:pt x="23545" y="265201"/>
                </a:lnTo>
                <a:lnTo>
                  <a:pt x="30480" y="258394"/>
                </a:lnTo>
                <a:lnTo>
                  <a:pt x="30480" y="241528"/>
                </a:lnTo>
                <a:close/>
              </a:path>
              <a:path w="117475" h="265429">
                <a:moveTo>
                  <a:pt x="116890" y="30480"/>
                </a:moveTo>
                <a:lnTo>
                  <a:pt x="114490" y="18656"/>
                </a:lnTo>
                <a:lnTo>
                  <a:pt x="107924" y="8966"/>
                </a:lnTo>
                <a:lnTo>
                  <a:pt x="98196" y="2413"/>
                </a:lnTo>
                <a:lnTo>
                  <a:pt x="86283" y="0"/>
                </a:lnTo>
                <a:lnTo>
                  <a:pt x="74409" y="2413"/>
                </a:lnTo>
                <a:lnTo>
                  <a:pt x="64719" y="8966"/>
                </a:lnTo>
                <a:lnTo>
                  <a:pt x="58204" y="18656"/>
                </a:lnTo>
                <a:lnTo>
                  <a:pt x="55803" y="30480"/>
                </a:lnTo>
                <a:lnTo>
                  <a:pt x="58204" y="42392"/>
                </a:lnTo>
                <a:lnTo>
                  <a:pt x="64719" y="52120"/>
                </a:lnTo>
                <a:lnTo>
                  <a:pt x="74409" y="58686"/>
                </a:lnTo>
                <a:lnTo>
                  <a:pt x="86283" y="61087"/>
                </a:lnTo>
                <a:lnTo>
                  <a:pt x="98196" y="58686"/>
                </a:lnTo>
                <a:lnTo>
                  <a:pt x="107924" y="52120"/>
                </a:lnTo>
                <a:lnTo>
                  <a:pt x="114490" y="42392"/>
                </a:lnTo>
                <a:lnTo>
                  <a:pt x="116890" y="30480"/>
                </a:lnTo>
                <a:close/>
              </a:path>
            </a:pathLst>
          </a:custGeom>
          <a:solidFill>
            <a:srgbClr val="FFFFFF"/>
          </a:solidFill>
        </p:spPr>
        <p:txBody>
          <a:bodyPr wrap="square" lIns="0" tIns="0" rIns="0" bIns="0" rtlCol="0"/>
          <a:lstStyle/>
          <a:p>
            <a:endParaRPr sz="1134" dirty="0"/>
          </a:p>
        </p:txBody>
      </p:sp>
      <p:pic>
        <p:nvPicPr>
          <p:cNvPr id="30" name="object 30"/>
          <p:cNvPicPr/>
          <p:nvPr/>
        </p:nvPicPr>
        <p:blipFill>
          <a:blip r:embed="rId17" cstate="print"/>
          <a:stretch>
            <a:fillRect/>
          </a:stretch>
        </p:blipFill>
        <p:spPr>
          <a:xfrm>
            <a:off x="8348352" y="3705714"/>
            <a:ext cx="70908" cy="70805"/>
          </a:xfrm>
          <a:prstGeom prst="rect">
            <a:avLst/>
          </a:prstGeom>
        </p:spPr>
      </p:pic>
      <p:pic>
        <p:nvPicPr>
          <p:cNvPr id="31" name="object 31"/>
          <p:cNvPicPr/>
          <p:nvPr/>
        </p:nvPicPr>
        <p:blipFill>
          <a:blip r:embed="rId18" cstate="print"/>
          <a:stretch>
            <a:fillRect/>
          </a:stretch>
        </p:blipFill>
        <p:spPr>
          <a:xfrm>
            <a:off x="8310681" y="3530633"/>
            <a:ext cx="87429" cy="87429"/>
          </a:xfrm>
          <a:prstGeom prst="rect">
            <a:avLst/>
          </a:prstGeom>
        </p:spPr>
      </p:pic>
      <p:sp>
        <p:nvSpPr>
          <p:cNvPr id="32" name="object 32"/>
          <p:cNvSpPr/>
          <p:nvPr/>
        </p:nvSpPr>
        <p:spPr>
          <a:xfrm>
            <a:off x="6473106" y="3894277"/>
            <a:ext cx="1941671" cy="452114"/>
          </a:xfrm>
          <a:custGeom>
            <a:avLst/>
            <a:gdLst/>
            <a:ahLst/>
            <a:cxnLst/>
            <a:rect l="l" t="t" r="r" b="b"/>
            <a:pathLst>
              <a:path w="2397125" h="558164">
                <a:moveTo>
                  <a:pt x="60960" y="526948"/>
                </a:moveTo>
                <a:lnTo>
                  <a:pt x="58572" y="515124"/>
                </a:lnTo>
                <a:lnTo>
                  <a:pt x="52044" y="505434"/>
                </a:lnTo>
                <a:lnTo>
                  <a:pt x="42367" y="498881"/>
                </a:lnTo>
                <a:lnTo>
                  <a:pt x="30480" y="496468"/>
                </a:lnTo>
                <a:lnTo>
                  <a:pt x="18592" y="498881"/>
                </a:lnTo>
                <a:lnTo>
                  <a:pt x="8915" y="505434"/>
                </a:lnTo>
                <a:lnTo>
                  <a:pt x="2387" y="515124"/>
                </a:lnTo>
                <a:lnTo>
                  <a:pt x="0" y="526948"/>
                </a:lnTo>
                <a:lnTo>
                  <a:pt x="2387" y="538848"/>
                </a:lnTo>
                <a:lnTo>
                  <a:pt x="8915" y="548589"/>
                </a:lnTo>
                <a:lnTo>
                  <a:pt x="18592" y="555155"/>
                </a:lnTo>
                <a:lnTo>
                  <a:pt x="30480" y="557555"/>
                </a:lnTo>
                <a:lnTo>
                  <a:pt x="42367" y="555155"/>
                </a:lnTo>
                <a:lnTo>
                  <a:pt x="52044" y="548589"/>
                </a:lnTo>
                <a:lnTo>
                  <a:pt x="58572" y="538848"/>
                </a:lnTo>
                <a:lnTo>
                  <a:pt x="60960" y="526948"/>
                </a:lnTo>
                <a:close/>
              </a:path>
              <a:path w="2397125" h="558164">
                <a:moveTo>
                  <a:pt x="2357488" y="251510"/>
                </a:moveTo>
                <a:lnTo>
                  <a:pt x="2350681" y="244703"/>
                </a:lnTo>
                <a:lnTo>
                  <a:pt x="2342248" y="244703"/>
                </a:lnTo>
                <a:lnTo>
                  <a:pt x="2333802" y="244703"/>
                </a:lnTo>
                <a:lnTo>
                  <a:pt x="2327008" y="251510"/>
                </a:lnTo>
                <a:lnTo>
                  <a:pt x="2327008" y="268389"/>
                </a:lnTo>
                <a:lnTo>
                  <a:pt x="2333802" y="275183"/>
                </a:lnTo>
                <a:lnTo>
                  <a:pt x="2350681" y="275183"/>
                </a:lnTo>
                <a:lnTo>
                  <a:pt x="2357488" y="268389"/>
                </a:lnTo>
                <a:lnTo>
                  <a:pt x="2357488" y="251510"/>
                </a:lnTo>
                <a:close/>
              </a:path>
              <a:path w="2397125" h="558164">
                <a:moveTo>
                  <a:pt x="2396782" y="30480"/>
                </a:moveTo>
                <a:lnTo>
                  <a:pt x="2394369" y="18605"/>
                </a:lnTo>
                <a:lnTo>
                  <a:pt x="2387803" y="8915"/>
                </a:lnTo>
                <a:lnTo>
                  <a:pt x="2378075" y="2400"/>
                </a:lnTo>
                <a:lnTo>
                  <a:pt x="2366175" y="0"/>
                </a:lnTo>
                <a:lnTo>
                  <a:pt x="2354288" y="2400"/>
                </a:lnTo>
                <a:lnTo>
                  <a:pt x="2344610" y="8915"/>
                </a:lnTo>
                <a:lnTo>
                  <a:pt x="2338082" y="18605"/>
                </a:lnTo>
                <a:lnTo>
                  <a:pt x="2335695" y="30480"/>
                </a:lnTo>
                <a:lnTo>
                  <a:pt x="2338082" y="42392"/>
                </a:lnTo>
                <a:lnTo>
                  <a:pt x="2344610" y="52120"/>
                </a:lnTo>
                <a:lnTo>
                  <a:pt x="2354288" y="58686"/>
                </a:lnTo>
                <a:lnTo>
                  <a:pt x="2366175" y="61087"/>
                </a:lnTo>
                <a:lnTo>
                  <a:pt x="2378075" y="58686"/>
                </a:lnTo>
                <a:lnTo>
                  <a:pt x="2387803" y="52120"/>
                </a:lnTo>
                <a:lnTo>
                  <a:pt x="2394369" y="42392"/>
                </a:lnTo>
                <a:lnTo>
                  <a:pt x="2396782" y="30480"/>
                </a:lnTo>
                <a:close/>
              </a:path>
            </a:pathLst>
          </a:custGeom>
          <a:solidFill>
            <a:srgbClr val="FFFFFF"/>
          </a:solidFill>
        </p:spPr>
        <p:txBody>
          <a:bodyPr wrap="square" lIns="0" tIns="0" rIns="0" bIns="0" rtlCol="0"/>
          <a:lstStyle/>
          <a:p>
            <a:endParaRPr sz="1134" dirty="0"/>
          </a:p>
        </p:txBody>
      </p:sp>
      <p:pic>
        <p:nvPicPr>
          <p:cNvPr id="33" name="object 33"/>
          <p:cNvPicPr/>
          <p:nvPr/>
        </p:nvPicPr>
        <p:blipFill>
          <a:blip r:embed="rId19" cstate="print"/>
          <a:stretch>
            <a:fillRect/>
          </a:stretch>
        </p:blipFill>
        <p:spPr>
          <a:xfrm>
            <a:off x="6638638" y="4261224"/>
            <a:ext cx="70898" cy="70805"/>
          </a:xfrm>
          <a:prstGeom prst="rect">
            <a:avLst/>
          </a:prstGeom>
        </p:spPr>
      </p:pic>
      <p:sp>
        <p:nvSpPr>
          <p:cNvPr id="34" name="object 34"/>
          <p:cNvSpPr/>
          <p:nvPr/>
        </p:nvSpPr>
        <p:spPr>
          <a:xfrm>
            <a:off x="6578724" y="4470736"/>
            <a:ext cx="24689" cy="24689"/>
          </a:xfrm>
          <a:custGeom>
            <a:avLst/>
            <a:gdLst/>
            <a:ahLst/>
            <a:cxnLst/>
            <a:rect l="l" t="t" r="r" b="b"/>
            <a:pathLst>
              <a:path w="30479" h="30479">
                <a:moveTo>
                  <a:pt x="23672" y="0"/>
                </a:moveTo>
                <a:lnTo>
                  <a:pt x="15240" y="0"/>
                </a:lnTo>
                <a:lnTo>
                  <a:pt x="6921" y="0"/>
                </a:lnTo>
                <a:lnTo>
                  <a:pt x="0" y="6794"/>
                </a:lnTo>
                <a:lnTo>
                  <a:pt x="0" y="23545"/>
                </a:lnTo>
                <a:lnTo>
                  <a:pt x="6921" y="30353"/>
                </a:lnTo>
                <a:lnTo>
                  <a:pt x="23672" y="30353"/>
                </a:lnTo>
                <a:lnTo>
                  <a:pt x="30480" y="23545"/>
                </a:lnTo>
                <a:lnTo>
                  <a:pt x="30480" y="6794"/>
                </a:lnTo>
                <a:lnTo>
                  <a:pt x="23672" y="0"/>
                </a:lnTo>
                <a:close/>
              </a:path>
            </a:pathLst>
          </a:custGeom>
          <a:solidFill>
            <a:srgbClr val="FFFFFF"/>
          </a:solidFill>
        </p:spPr>
        <p:txBody>
          <a:bodyPr wrap="square" lIns="0" tIns="0" rIns="0" bIns="0" rtlCol="0"/>
          <a:lstStyle/>
          <a:p>
            <a:endParaRPr sz="1134" dirty="0"/>
          </a:p>
        </p:txBody>
      </p:sp>
      <p:pic>
        <p:nvPicPr>
          <p:cNvPr id="35" name="object 35"/>
          <p:cNvPicPr/>
          <p:nvPr/>
        </p:nvPicPr>
        <p:blipFill>
          <a:blip r:embed="rId20" cstate="print"/>
          <a:stretch>
            <a:fillRect/>
          </a:stretch>
        </p:blipFill>
        <p:spPr>
          <a:xfrm>
            <a:off x="6556053" y="4100674"/>
            <a:ext cx="87542" cy="87532"/>
          </a:xfrm>
          <a:prstGeom prst="rect">
            <a:avLst/>
          </a:prstGeom>
        </p:spPr>
      </p:pic>
      <p:sp>
        <p:nvSpPr>
          <p:cNvPr id="36" name="object 36"/>
          <p:cNvSpPr/>
          <p:nvPr/>
        </p:nvSpPr>
        <p:spPr>
          <a:xfrm>
            <a:off x="6298587" y="3582509"/>
            <a:ext cx="936117" cy="1046702"/>
          </a:xfrm>
          <a:custGeom>
            <a:avLst/>
            <a:gdLst/>
            <a:ahLst/>
            <a:cxnLst/>
            <a:rect l="l" t="t" r="r" b="b"/>
            <a:pathLst>
              <a:path w="1155700" h="1292225">
                <a:moveTo>
                  <a:pt x="30480" y="903630"/>
                </a:moveTo>
                <a:lnTo>
                  <a:pt x="23672" y="896823"/>
                </a:lnTo>
                <a:lnTo>
                  <a:pt x="15240" y="896823"/>
                </a:lnTo>
                <a:lnTo>
                  <a:pt x="6921" y="896823"/>
                </a:lnTo>
                <a:lnTo>
                  <a:pt x="0" y="903630"/>
                </a:lnTo>
                <a:lnTo>
                  <a:pt x="0" y="920496"/>
                </a:lnTo>
                <a:lnTo>
                  <a:pt x="6921" y="927303"/>
                </a:lnTo>
                <a:lnTo>
                  <a:pt x="23672" y="927303"/>
                </a:lnTo>
                <a:lnTo>
                  <a:pt x="30480" y="920496"/>
                </a:lnTo>
                <a:lnTo>
                  <a:pt x="30480" y="903630"/>
                </a:lnTo>
                <a:close/>
              </a:path>
              <a:path w="1155700" h="1292225">
                <a:moveTo>
                  <a:pt x="617245" y="1063637"/>
                </a:moveTo>
                <a:lnTo>
                  <a:pt x="614845" y="1051750"/>
                </a:lnTo>
                <a:lnTo>
                  <a:pt x="608330" y="1042060"/>
                </a:lnTo>
                <a:lnTo>
                  <a:pt x="598639" y="1035545"/>
                </a:lnTo>
                <a:lnTo>
                  <a:pt x="586765" y="1033157"/>
                </a:lnTo>
                <a:lnTo>
                  <a:pt x="574852" y="1035545"/>
                </a:lnTo>
                <a:lnTo>
                  <a:pt x="565124" y="1042060"/>
                </a:lnTo>
                <a:lnTo>
                  <a:pt x="558558" y="1051750"/>
                </a:lnTo>
                <a:lnTo>
                  <a:pt x="556158" y="1063637"/>
                </a:lnTo>
                <a:lnTo>
                  <a:pt x="558558" y="1075512"/>
                </a:lnTo>
                <a:lnTo>
                  <a:pt x="565124" y="1085202"/>
                </a:lnTo>
                <a:lnTo>
                  <a:pt x="574852" y="1091730"/>
                </a:lnTo>
                <a:lnTo>
                  <a:pt x="586765" y="1094117"/>
                </a:lnTo>
                <a:lnTo>
                  <a:pt x="598639" y="1091730"/>
                </a:lnTo>
                <a:lnTo>
                  <a:pt x="608330" y="1085202"/>
                </a:lnTo>
                <a:lnTo>
                  <a:pt x="614845" y="1075512"/>
                </a:lnTo>
                <a:lnTo>
                  <a:pt x="617245" y="1063637"/>
                </a:lnTo>
                <a:close/>
              </a:path>
              <a:path w="1155700" h="1292225">
                <a:moveTo>
                  <a:pt x="1153350" y="1268476"/>
                </a:moveTo>
                <a:lnTo>
                  <a:pt x="1146543" y="1261668"/>
                </a:lnTo>
                <a:lnTo>
                  <a:pt x="1138110" y="1261668"/>
                </a:lnTo>
                <a:lnTo>
                  <a:pt x="1129665" y="1261668"/>
                </a:lnTo>
                <a:lnTo>
                  <a:pt x="1122870" y="1268476"/>
                </a:lnTo>
                <a:lnTo>
                  <a:pt x="1122870" y="1285354"/>
                </a:lnTo>
                <a:lnTo>
                  <a:pt x="1129665" y="1292148"/>
                </a:lnTo>
                <a:lnTo>
                  <a:pt x="1146543" y="1292148"/>
                </a:lnTo>
                <a:lnTo>
                  <a:pt x="1153350" y="1285354"/>
                </a:lnTo>
                <a:lnTo>
                  <a:pt x="1153350" y="1268476"/>
                </a:lnTo>
                <a:close/>
              </a:path>
              <a:path w="1155700" h="1292225">
                <a:moveTo>
                  <a:pt x="1155496" y="7810"/>
                </a:moveTo>
                <a:lnTo>
                  <a:pt x="1147686" y="0"/>
                </a:lnTo>
                <a:lnTo>
                  <a:pt x="1128534" y="0"/>
                </a:lnTo>
                <a:lnTo>
                  <a:pt x="1120724" y="7810"/>
                </a:lnTo>
                <a:lnTo>
                  <a:pt x="1120724" y="26949"/>
                </a:lnTo>
                <a:lnTo>
                  <a:pt x="1128534" y="34759"/>
                </a:lnTo>
                <a:lnTo>
                  <a:pt x="1138110" y="34759"/>
                </a:lnTo>
                <a:lnTo>
                  <a:pt x="1147686" y="34759"/>
                </a:lnTo>
                <a:lnTo>
                  <a:pt x="1155496" y="26949"/>
                </a:lnTo>
                <a:lnTo>
                  <a:pt x="1155496" y="7810"/>
                </a:lnTo>
                <a:close/>
              </a:path>
            </a:pathLst>
          </a:custGeom>
          <a:solidFill>
            <a:srgbClr val="FFFFFF"/>
          </a:solidFill>
        </p:spPr>
        <p:txBody>
          <a:bodyPr wrap="square" lIns="0" tIns="0" rIns="0" bIns="0" rtlCol="0"/>
          <a:lstStyle/>
          <a:p>
            <a:endParaRPr sz="1134" dirty="0"/>
          </a:p>
        </p:txBody>
      </p:sp>
      <p:pic>
        <p:nvPicPr>
          <p:cNvPr id="37" name="object 37"/>
          <p:cNvPicPr/>
          <p:nvPr/>
        </p:nvPicPr>
        <p:blipFill>
          <a:blip r:embed="rId21" cstate="print"/>
          <a:stretch>
            <a:fillRect/>
          </a:stretch>
        </p:blipFill>
        <p:spPr>
          <a:xfrm>
            <a:off x="6905776" y="4347935"/>
            <a:ext cx="70795" cy="70908"/>
          </a:xfrm>
          <a:prstGeom prst="rect">
            <a:avLst/>
          </a:prstGeom>
        </p:spPr>
      </p:pic>
      <p:sp>
        <p:nvSpPr>
          <p:cNvPr id="38" name="object 38"/>
          <p:cNvSpPr/>
          <p:nvPr/>
        </p:nvSpPr>
        <p:spPr>
          <a:xfrm>
            <a:off x="6886396" y="2528276"/>
            <a:ext cx="348215" cy="2067173"/>
          </a:xfrm>
          <a:custGeom>
            <a:avLst/>
            <a:gdLst/>
            <a:ahLst/>
            <a:cxnLst/>
            <a:rect l="l" t="t" r="r" b="b"/>
            <a:pathLst>
              <a:path w="429895" h="2552065">
                <a:moveTo>
                  <a:pt x="30480" y="2528214"/>
                </a:moveTo>
                <a:lnTo>
                  <a:pt x="23672" y="2521420"/>
                </a:lnTo>
                <a:lnTo>
                  <a:pt x="15240" y="2521420"/>
                </a:lnTo>
                <a:lnTo>
                  <a:pt x="6794" y="2521420"/>
                </a:lnTo>
                <a:lnTo>
                  <a:pt x="0" y="2528214"/>
                </a:lnTo>
                <a:lnTo>
                  <a:pt x="0" y="2545092"/>
                </a:lnTo>
                <a:lnTo>
                  <a:pt x="6794" y="2551900"/>
                </a:lnTo>
                <a:lnTo>
                  <a:pt x="23672" y="2551900"/>
                </a:lnTo>
                <a:lnTo>
                  <a:pt x="30480" y="2545092"/>
                </a:lnTo>
                <a:lnTo>
                  <a:pt x="30480" y="2528214"/>
                </a:lnTo>
                <a:close/>
              </a:path>
              <a:path w="429895" h="2552065">
                <a:moveTo>
                  <a:pt x="429806" y="7810"/>
                </a:moveTo>
                <a:lnTo>
                  <a:pt x="421995" y="0"/>
                </a:lnTo>
                <a:lnTo>
                  <a:pt x="402844" y="0"/>
                </a:lnTo>
                <a:lnTo>
                  <a:pt x="395033" y="7810"/>
                </a:lnTo>
                <a:lnTo>
                  <a:pt x="395033" y="26949"/>
                </a:lnTo>
                <a:lnTo>
                  <a:pt x="402844" y="34759"/>
                </a:lnTo>
                <a:lnTo>
                  <a:pt x="412419" y="34759"/>
                </a:lnTo>
                <a:lnTo>
                  <a:pt x="421995" y="34759"/>
                </a:lnTo>
                <a:lnTo>
                  <a:pt x="429806" y="26949"/>
                </a:lnTo>
                <a:lnTo>
                  <a:pt x="429806" y="7810"/>
                </a:lnTo>
                <a:close/>
              </a:path>
            </a:pathLst>
          </a:custGeom>
          <a:solidFill>
            <a:srgbClr val="FFFFFF"/>
          </a:solidFill>
        </p:spPr>
        <p:txBody>
          <a:bodyPr wrap="square" lIns="0" tIns="0" rIns="0" bIns="0" rtlCol="0"/>
          <a:lstStyle/>
          <a:p>
            <a:endParaRPr sz="1134" dirty="0"/>
          </a:p>
        </p:txBody>
      </p:sp>
      <p:pic>
        <p:nvPicPr>
          <p:cNvPr id="39" name="object 39"/>
          <p:cNvPicPr/>
          <p:nvPr/>
        </p:nvPicPr>
        <p:blipFill>
          <a:blip r:embed="rId22" cstate="print"/>
          <a:stretch>
            <a:fillRect/>
          </a:stretch>
        </p:blipFill>
        <p:spPr>
          <a:xfrm>
            <a:off x="5849065" y="1543624"/>
            <a:ext cx="2841397" cy="2904540"/>
          </a:xfrm>
          <a:prstGeom prst="rect">
            <a:avLst/>
          </a:prstGeom>
        </p:spPr>
      </p:pic>
      <p:sp>
        <p:nvSpPr>
          <p:cNvPr id="40" name="object 40"/>
          <p:cNvSpPr/>
          <p:nvPr/>
        </p:nvSpPr>
        <p:spPr>
          <a:xfrm>
            <a:off x="7837506" y="1643616"/>
            <a:ext cx="24689" cy="24689"/>
          </a:xfrm>
          <a:custGeom>
            <a:avLst/>
            <a:gdLst/>
            <a:ahLst/>
            <a:cxnLst/>
            <a:rect l="l" t="t" r="r" b="b"/>
            <a:pathLst>
              <a:path w="30479" h="30480">
                <a:moveTo>
                  <a:pt x="23558" y="0"/>
                </a:moveTo>
                <a:lnTo>
                  <a:pt x="6807" y="0"/>
                </a:lnTo>
                <a:lnTo>
                  <a:pt x="0" y="6794"/>
                </a:lnTo>
                <a:lnTo>
                  <a:pt x="0" y="23545"/>
                </a:lnTo>
                <a:lnTo>
                  <a:pt x="6807" y="30352"/>
                </a:lnTo>
                <a:lnTo>
                  <a:pt x="15240" y="30352"/>
                </a:lnTo>
                <a:lnTo>
                  <a:pt x="23558" y="30352"/>
                </a:lnTo>
                <a:lnTo>
                  <a:pt x="30480" y="23545"/>
                </a:lnTo>
                <a:lnTo>
                  <a:pt x="30480" y="6794"/>
                </a:lnTo>
                <a:lnTo>
                  <a:pt x="23558" y="0"/>
                </a:lnTo>
                <a:close/>
              </a:path>
            </a:pathLst>
          </a:custGeom>
          <a:solidFill>
            <a:srgbClr val="FFFFFF"/>
          </a:solidFill>
        </p:spPr>
        <p:txBody>
          <a:bodyPr wrap="square" lIns="0" tIns="0" rIns="0" bIns="0" rtlCol="0"/>
          <a:lstStyle/>
          <a:p>
            <a:endParaRPr sz="1134" dirty="0"/>
          </a:p>
        </p:txBody>
      </p:sp>
      <p:pic>
        <p:nvPicPr>
          <p:cNvPr id="41" name="object 41"/>
          <p:cNvPicPr/>
          <p:nvPr/>
        </p:nvPicPr>
        <p:blipFill>
          <a:blip r:embed="rId23" cstate="print"/>
          <a:stretch>
            <a:fillRect/>
          </a:stretch>
        </p:blipFill>
        <p:spPr>
          <a:xfrm>
            <a:off x="8007330" y="2103340"/>
            <a:ext cx="87429" cy="87440"/>
          </a:xfrm>
          <a:prstGeom prst="rect">
            <a:avLst/>
          </a:prstGeom>
        </p:spPr>
      </p:pic>
      <p:pic>
        <p:nvPicPr>
          <p:cNvPr id="42" name="object 42"/>
          <p:cNvPicPr/>
          <p:nvPr/>
        </p:nvPicPr>
        <p:blipFill>
          <a:blip r:embed="rId24" cstate="print"/>
          <a:stretch>
            <a:fillRect/>
          </a:stretch>
        </p:blipFill>
        <p:spPr>
          <a:xfrm>
            <a:off x="7797323" y="1950729"/>
            <a:ext cx="87542" cy="87532"/>
          </a:xfrm>
          <a:prstGeom prst="rect">
            <a:avLst/>
          </a:prstGeom>
        </p:spPr>
      </p:pic>
      <p:pic>
        <p:nvPicPr>
          <p:cNvPr id="43" name="object 43"/>
          <p:cNvPicPr/>
          <p:nvPr/>
        </p:nvPicPr>
        <p:blipFill>
          <a:blip r:embed="rId25" cstate="print"/>
          <a:stretch>
            <a:fillRect/>
          </a:stretch>
        </p:blipFill>
        <p:spPr>
          <a:xfrm>
            <a:off x="7974628" y="1947265"/>
            <a:ext cx="70795" cy="70908"/>
          </a:xfrm>
          <a:prstGeom prst="rect">
            <a:avLst/>
          </a:prstGeom>
        </p:spPr>
      </p:pic>
      <p:sp>
        <p:nvSpPr>
          <p:cNvPr id="44" name="object 44"/>
          <p:cNvSpPr/>
          <p:nvPr/>
        </p:nvSpPr>
        <p:spPr>
          <a:xfrm>
            <a:off x="7642365" y="1670200"/>
            <a:ext cx="49891" cy="49378"/>
          </a:xfrm>
          <a:custGeom>
            <a:avLst/>
            <a:gdLst/>
            <a:ahLst/>
            <a:cxnLst/>
            <a:rect l="l" t="t" r="r" b="b"/>
            <a:pathLst>
              <a:path w="61595" h="60960">
                <a:moveTo>
                  <a:pt x="30479" y="0"/>
                </a:moveTo>
                <a:lnTo>
                  <a:pt x="18596" y="2388"/>
                </a:lnTo>
                <a:lnTo>
                  <a:pt x="8910" y="8910"/>
                </a:lnTo>
                <a:lnTo>
                  <a:pt x="2388" y="18596"/>
                </a:lnTo>
                <a:lnTo>
                  <a:pt x="0" y="30479"/>
                </a:lnTo>
                <a:lnTo>
                  <a:pt x="2388" y="42363"/>
                </a:lnTo>
                <a:lnTo>
                  <a:pt x="8910" y="52049"/>
                </a:lnTo>
                <a:lnTo>
                  <a:pt x="18596" y="58571"/>
                </a:lnTo>
                <a:lnTo>
                  <a:pt x="30479" y="60959"/>
                </a:lnTo>
                <a:lnTo>
                  <a:pt x="42382" y="58571"/>
                </a:lnTo>
                <a:lnTo>
                  <a:pt x="52112" y="52049"/>
                </a:lnTo>
                <a:lnTo>
                  <a:pt x="58678" y="42363"/>
                </a:lnTo>
                <a:lnTo>
                  <a:pt x="61086" y="30479"/>
                </a:lnTo>
                <a:lnTo>
                  <a:pt x="58678" y="18596"/>
                </a:lnTo>
                <a:lnTo>
                  <a:pt x="52112" y="8910"/>
                </a:lnTo>
                <a:lnTo>
                  <a:pt x="42382" y="2388"/>
                </a:lnTo>
                <a:lnTo>
                  <a:pt x="30479" y="0"/>
                </a:lnTo>
                <a:close/>
              </a:path>
            </a:pathLst>
          </a:custGeom>
          <a:solidFill>
            <a:srgbClr val="FFFFFF"/>
          </a:solidFill>
        </p:spPr>
        <p:txBody>
          <a:bodyPr wrap="square" lIns="0" tIns="0" rIns="0" bIns="0" rtlCol="0"/>
          <a:lstStyle/>
          <a:p>
            <a:endParaRPr sz="1134" dirty="0"/>
          </a:p>
        </p:txBody>
      </p:sp>
      <p:pic>
        <p:nvPicPr>
          <p:cNvPr id="45" name="object 45"/>
          <p:cNvPicPr/>
          <p:nvPr/>
        </p:nvPicPr>
        <p:blipFill>
          <a:blip r:embed="rId26" cstate="print"/>
          <a:stretch>
            <a:fillRect/>
          </a:stretch>
        </p:blipFill>
        <p:spPr>
          <a:xfrm>
            <a:off x="7731382" y="1806908"/>
            <a:ext cx="70898" cy="70805"/>
          </a:xfrm>
          <a:prstGeom prst="rect">
            <a:avLst/>
          </a:prstGeom>
        </p:spPr>
      </p:pic>
      <p:sp>
        <p:nvSpPr>
          <p:cNvPr id="46" name="object 46"/>
          <p:cNvSpPr/>
          <p:nvPr/>
        </p:nvSpPr>
        <p:spPr>
          <a:xfrm>
            <a:off x="7918427" y="1793042"/>
            <a:ext cx="49378" cy="49891"/>
          </a:xfrm>
          <a:custGeom>
            <a:avLst/>
            <a:gdLst/>
            <a:ahLst/>
            <a:cxnLst/>
            <a:rect l="l" t="t" r="r" b="b"/>
            <a:pathLst>
              <a:path w="60959" h="61594">
                <a:moveTo>
                  <a:pt x="30479" y="0"/>
                </a:moveTo>
                <a:lnTo>
                  <a:pt x="18596" y="2408"/>
                </a:lnTo>
                <a:lnTo>
                  <a:pt x="8910" y="8974"/>
                </a:lnTo>
                <a:lnTo>
                  <a:pt x="2388" y="18704"/>
                </a:lnTo>
                <a:lnTo>
                  <a:pt x="0" y="30606"/>
                </a:lnTo>
                <a:lnTo>
                  <a:pt x="2388" y="42436"/>
                </a:lnTo>
                <a:lnTo>
                  <a:pt x="8910" y="52128"/>
                </a:lnTo>
                <a:lnTo>
                  <a:pt x="18596" y="58680"/>
                </a:lnTo>
                <a:lnTo>
                  <a:pt x="30479" y="61086"/>
                </a:lnTo>
                <a:lnTo>
                  <a:pt x="42363" y="58680"/>
                </a:lnTo>
                <a:lnTo>
                  <a:pt x="52049" y="52128"/>
                </a:lnTo>
                <a:lnTo>
                  <a:pt x="58571" y="42436"/>
                </a:lnTo>
                <a:lnTo>
                  <a:pt x="60959" y="30606"/>
                </a:lnTo>
                <a:lnTo>
                  <a:pt x="58571" y="18704"/>
                </a:lnTo>
                <a:lnTo>
                  <a:pt x="52049" y="8974"/>
                </a:lnTo>
                <a:lnTo>
                  <a:pt x="42363" y="2408"/>
                </a:lnTo>
                <a:lnTo>
                  <a:pt x="30479" y="0"/>
                </a:lnTo>
                <a:close/>
              </a:path>
            </a:pathLst>
          </a:custGeom>
          <a:solidFill>
            <a:srgbClr val="FFFFFF"/>
          </a:solidFill>
        </p:spPr>
        <p:txBody>
          <a:bodyPr wrap="square" lIns="0" tIns="0" rIns="0" bIns="0" rtlCol="0"/>
          <a:lstStyle/>
          <a:p>
            <a:endParaRPr sz="1134" dirty="0"/>
          </a:p>
        </p:txBody>
      </p:sp>
      <p:pic>
        <p:nvPicPr>
          <p:cNvPr id="47" name="object 47"/>
          <p:cNvPicPr/>
          <p:nvPr/>
        </p:nvPicPr>
        <p:blipFill>
          <a:blip r:embed="rId27" cstate="print"/>
          <a:stretch>
            <a:fillRect/>
          </a:stretch>
        </p:blipFill>
        <p:spPr>
          <a:xfrm>
            <a:off x="8018094" y="2258131"/>
            <a:ext cx="98045" cy="98034"/>
          </a:xfrm>
          <a:prstGeom prst="rect">
            <a:avLst/>
          </a:prstGeom>
        </p:spPr>
      </p:pic>
      <p:sp>
        <p:nvSpPr>
          <p:cNvPr id="48" name="object 48"/>
          <p:cNvSpPr/>
          <p:nvPr/>
        </p:nvSpPr>
        <p:spPr>
          <a:xfrm>
            <a:off x="7208112" y="1509791"/>
            <a:ext cx="1004526" cy="510750"/>
          </a:xfrm>
          <a:custGeom>
            <a:avLst/>
            <a:gdLst/>
            <a:ahLst/>
            <a:cxnLst/>
            <a:rect l="l" t="t" r="r" b="b"/>
            <a:pathLst>
              <a:path w="1240154" h="630555">
                <a:moveTo>
                  <a:pt x="30480" y="6794"/>
                </a:moveTo>
                <a:lnTo>
                  <a:pt x="23672" y="0"/>
                </a:lnTo>
                <a:lnTo>
                  <a:pt x="6794" y="0"/>
                </a:lnTo>
                <a:lnTo>
                  <a:pt x="0" y="6794"/>
                </a:lnTo>
                <a:lnTo>
                  <a:pt x="0" y="23672"/>
                </a:lnTo>
                <a:lnTo>
                  <a:pt x="6794" y="30480"/>
                </a:lnTo>
                <a:lnTo>
                  <a:pt x="15240" y="30480"/>
                </a:lnTo>
                <a:lnTo>
                  <a:pt x="23672" y="30480"/>
                </a:lnTo>
                <a:lnTo>
                  <a:pt x="30480" y="23672"/>
                </a:lnTo>
                <a:lnTo>
                  <a:pt x="30480" y="6794"/>
                </a:lnTo>
                <a:close/>
              </a:path>
              <a:path w="1240154" h="630555">
                <a:moveTo>
                  <a:pt x="1153350" y="371652"/>
                </a:moveTo>
                <a:lnTo>
                  <a:pt x="1146416" y="364845"/>
                </a:lnTo>
                <a:lnTo>
                  <a:pt x="1129665" y="364845"/>
                </a:lnTo>
                <a:lnTo>
                  <a:pt x="1122870" y="371652"/>
                </a:lnTo>
                <a:lnTo>
                  <a:pt x="1122870" y="388531"/>
                </a:lnTo>
                <a:lnTo>
                  <a:pt x="1129665" y="395325"/>
                </a:lnTo>
                <a:lnTo>
                  <a:pt x="1138110" y="395325"/>
                </a:lnTo>
                <a:lnTo>
                  <a:pt x="1146416" y="395325"/>
                </a:lnTo>
                <a:lnTo>
                  <a:pt x="1153350" y="388531"/>
                </a:lnTo>
                <a:lnTo>
                  <a:pt x="1153350" y="371652"/>
                </a:lnTo>
                <a:close/>
              </a:path>
              <a:path w="1240154" h="630555">
                <a:moveTo>
                  <a:pt x="1239761" y="599567"/>
                </a:moveTo>
                <a:lnTo>
                  <a:pt x="1237361" y="587667"/>
                </a:lnTo>
                <a:lnTo>
                  <a:pt x="1230795" y="577938"/>
                </a:lnTo>
                <a:lnTo>
                  <a:pt x="1221066" y="571373"/>
                </a:lnTo>
                <a:lnTo>
                  <a:pt x="1209154" y="568960"/>
                </a:lnTo>
                <a:lnTo>
                  <a:pt x="1197279" y="571373"/>
                </a:lnTo>
                <a:lnTo>
                  <a:pt x="1187589" y="577938"/>
                </a:lnTo>
                <a:lnTo>
                  <a:pt x="1181074" y="587667"/>
                </a:lnTo>
                <a:lnTo>
                  <a:pt x="1178674" y="599567"/>
                </a:lnTo>
                <a:lnTo>
                  <a:pt x="1181074" y="611403"/>
                </a:lnTo>
                <a:lnTo>
                  <a:pt x="1187589" y="621093"/>
                </a:lnTo>
                <a:lnTo>
                  <a:pt x="1197279" y="627646"/>
                </a:lnTo>
                <a:lnTo>
                  <a:pt x="1209154" y="630047"/>
                </a:lnTo>
                <a:lnTo>
                  <a:pt x="1221066" y="627646"/>
                </a:lnTo>
                <a:lnTo>
                  <a:pt x="1230795" y="621093"/>
                </a:lnTo>
                <a:lnTo>
                  <a:pt x="1237361" y="611403"/>
                </a:lnTo>
                <a:lnTo>
                  <a:pt x="1239761" y="599567"/>
                </a:lnTo>
                <a:close/>
              </a:path>
            </a:pathLst>
          </a:custGeom>
          <a:solidFill>
            <a:srgbClr val="FFFFFF"/>
          </a:solidFill>
        </p:spPr>
        <p:txBody>
          <a:bodyPr wrap="square" lIns="0" tIns="0" rIns="0" bIns="0" rtlCol="0"/>
          <a:lstStyle/>
          <a:p>
            <a:endParaRPr sz="1134" dirty="0"/>
          </a:p>
        </p:txBody>
      </p:sp>
      <p:pic>
        <p:nvPicPr>
          <p:cNvPr id="49" name="object 49"/>
          <p:cNvPicPr/>
          <p:nvPr/>
        </p:nvPicPr>
        <p:blipFill>
          <a:blip r:embed="rId28" cstate="print"/>
          <a:stretch>
            <a:fillRect/>
          </a:stretch>
        </p:blipFill>
        <p:spPr>
          <a:xfrm>
            <a:off x="6051056" y="2906572"/>
            <a:ext cx="2542848" cy="2676826"/>
          </a:xfrm>
          <a:prstGeom prst="rect">
            <a:avLst/>
          </a:prstGeom>
        </p:spPr>
      </p:pic>
      <p:pic>
        <p:nvPicPr>
          <p:cNvPr id="50" name="object 50"/>
          <p:cNvPicPr/>
          <p:nvPr/>
        </p:nvPicPr>
        <p:blipFill>
          <a:blip r:embed="rId29" cstate="print"/>
          <a:stretch>
            <a:fillRect/>
          </a:stretch>
        </p:blipFill>
        <p:spPr>
          <a:xfrm>
            <a:off x="6930815" y="324373"/>
            <a:ext cx="5232300" cy="5950697"/>
          </a:xfrm>
          <a:prstGeom prst="rect">
            <a:avLst/>
          </a:prstGeom>
        </p:spPr>
      </p:pic>
      <p:sp>
        <p:nvSpPr>
          <p:cNvPr id="51" name="object 51"/>
          <p:cNvSpPr/>
          <p:nvPr/>
        </p:nvSpPr>
        <p:spPr>
          <a:xfrm>
            <a:off x="7220457" y="874970"/>
            <a:ext cx="1111510" cy="450571"/>
          </a:xfrm>
          <a:custGeom>
            <a:avLst/>
            <a:gdLst/>
            <a:ahLst/>
            <a:cxnLst/>
            <a:rect l="l" t="t" r="r" b="b"/>
            <a:pathLst>
              <a:path w="1372234" h="556260">
                <a:moveTo>
                  <a:pt x="947483" y="83820"/>
                </a:moveTo>
                <a:lnTo>
                  <a:pt x="928712" y="57835"/>
                </a:lnTo>
                <a:lnTo>
                  <a:pt x="928712" y="83820"/>
                </a:lnTo>
                <a:lnTo>
                  <a:pt x="928712" y="88900"/>
                </a:lnTo>
                <a:lnTo>
                  <a:pt x="889863" y="102870"/>
                </a:lnTo>
                <a:lnTo>
                  <a:pt x="864819" y="105410"/>
                </a:lnTo>
                <a:lnTo>
                  <a:pt x="837272" y="104140"/>
                </a:lnTo>
                <a:lnTo>
                  <a:pt x="808329" y="101600"/>
                </a:lnTo>
                <a:lnTo>
                  <a:pt x="778065" y="96520"/>
                </a:lnTo>
                <a:lnTo>
                  <a:pt x="746607" y="90170"/>
                </a:lnTo>
                <a:lnTo>
                  <a:pt x="713181" y="82550"/>
                </a:lnTo>
                <a:lnTo>
                  <a:pt x="737006" y="74930"/>
                </a:lnTo>
                <a:lnTo>
                  <a:pt x="744943" y="72390"/>
                </a:lnTo>
                <a:lnTo>
                  <a:pt x="778090" y="66040"/>
                </a:lnTo>
                <a:lnTo>
                  <a:pt x="812546" y="62230"/>
                </a:lnTo>
                <a:lnTo>
                  <a:pt x="848194" y="60960"/>
                </a:lnTo>
                <a:lnTo>
                  <a:pt x="864831" y="60960"/>
                </a:lnTo>
                <a:lnTo>
                  <a:pt x="907237" y="68580"/>
                </a:lnTo>
                <a:lnTo>
                  <a:pt x="928712" y="83820"/>
                </a:lnTo>
                <a:lnTo>
                  <a:pt x="928712" y="57835"/>
                </a:lnTo>
                <a:lnTo>
                  <a:pt x="916457" y="52070"/>
                </a:lnTo>
                <a:lnTo>
                  <a:pt x="901280" y="46990"/>
                </a:lnTo>
                <a:lnTo>
                  <a:pt x="883907" y="44450"/>
                </a:lnTo>
                <a:lnTo>
                  <a:pt x="864387" y="41910"/>
                </a:lnTo>
                <a:lnTo>
                  <a:pt x="842784" y="41910"/>
                </a:lnTo>
                <a:lnTo>
                  <a:pt x="804329" y="43180"/>
                </a:lnTo>
                <a:lnTo>
                  <a:pt x="764413" y="49530"/>
                </a:lnTo>
                <a:lnTo>
                  <a:pt x="723176" y="59690"/>
                </a:lnTo>
                <a:lnTo>
                  <a:pt x="680770" y="74930"/>
                </a:lnTo>
                <a:lnTo>
                  <a:pt x="653300" y="68580"/>
                </a:lnTo>
                <a:lnTo>
                  <a:pt x="631342" y="63500"/>
                </a:lnTo>
                <a:lnTo>
                  <a:pt x="591769" y="53340"/>
                </a:lnTo>
                <a:lnTo>
                  <a:pt x="562165" y="46990"/>
                </a:lnTo>
                <a:lnTo>
                  <a:pt x="542658" y="43180"/>
                </a:lnTo>
                <a:lnTo>
                  <a:pt x="527558" y="40640"/>
                </a:lnTo>
                <a:lnTo>
                  <a:pt x="495261" y="38100"/>
                </a:lnTo>
                <a:lnTo>
                  <a:pt x="452666" y="38100"/>
                </a:lnTo>
                <a:lnTo>
                  <a:pt x="406082" y="43180"/>
                </a:lnTo>
                <a:lnTo>
                  <a:pt x="385165" y="46990"/>
                </a:lnTo>
                <a:lnTo>
                  <a:pt x="384594" y="46393"/>
                </a:lnTo>
                <a:lnTo>
                  <a:pt x="384594" y="119380"/>
                </a:lnTo>
                <a:lnTo>
                  <a:pt x="380707" y="158750"/>
                </a:lnTo>
                <a:lnTo>
                  <a:pt x="368719" y="198120"/>
                </a:lnTo>
                <a:lnTo>
                  <a:pt x="348805" y="238760"/>
                </a:lnTo>
                <a:lnTo>
                  <a:pt x="321030" y="278130"/>
                </a:lnTo>
                <a:lnTo>
                  <a:pt x="289369" y="312420"/>
                </a:lnTo>
                <a:lnTo>
                  <a:pt x="257441" y="336550"/>
                </a:lnTo>
                <a:lnTo>
                  <a:pt x="193230" y="356870"/>
                </a:lnTo>
                <a:lnTo>
                  <a:pt x="182156" y="355600"/>
                </a:lnTo>
                <a:lnTo>
                  <a:pt x="147828" y="330200"/>
                </a:lnTo>
                <a:lnTo>
                  <a:pt x="139026" y="297180"/>
                </a:lnTo>
                <a:lnTo>
                  <a:pt x="143802" y="261620"/>
                </a:lnTo>
                <a:lnTo>
                  <a:pt x="158089" y="226060"/>
                </a:lnTo>
                <a:lnTo>
                  <a:pt x="181825" y="190500"/>
                </a:lnTo>
                <a:lnTo>
                  <a:pt x="214947" y="154940"/>
                </a:lnTo>
                <a:lnTo>
                  <a:pt x="252793" y="123190"/>
                </a:lnTo>
                <a:lnTo>
                  <a:pt x="292049" y="99060"/>
                </a:lnTo>
                <a:lnTo>
                  <a:pt x="332587" y="82550"/>
                </a:lnTo>
                <a:lnTo>
                  <a:pt x="374269" y="72390"/>
                </a:lnTo>
                <a:lnTo>
                  <a:pt x="384492" y="114300"/>
                </a:lnTo>
                <a:lnTo>
                  <a:pt x="384594" y="119380"/>
                </a:lnTo>
                <a:lnTo>
                  <a:pt x="384594" y="46393"/>
                </a:lnTo>
                <a:lnTo>
                  <a:pt x="351739" y="17780"/>
                </a:lnTo>
                <a:lnTo>
                  <a:pt x="312877" y="2540"/>
                </a:lnTo>
                <a:lnTo>
                  <a:pt x="279463" y="0"/>
                </a:lnTo>
                <a:lnTo>
                  <a:pt x="238747" y="3810"/>
                </a:lnTo>
                <a:lnTo>
                  <a:pt x="198589" y="17780"/>
                </a:lnTo>
                <a:lnTo>
                  <a:pt x="159143" y="40640"/>
                </a:lnTo>
                <a:lnTo>
                  <a:pt x="120535" y="71120"/>
                </a:lnTo>
                <a:lnTo>
                  <a:pt x="91516" y="101600"/>
                </a:lnTo>
                <a:lnTo>
                  <a:pt x="86233" y="111760"/>
                </a:lnTo>
                <a:lnTo>
                  <a:pt x="86233" y="113030"/>
                </a:lnTo>
                <a:lnTo>
                  <a:pt x="87668" y="118110"/>
                </a:lnTo>
                <a:lnTo>
                  <a:pt x="90868" y="120650"/>
                </a:lnTo>
                <a:lnTo>
                  <a:pt x="97764" y="120650"/>
                </a:lnTo>
                <a:lnTo>
                  <a:pt x="99237" y="119380"/>
                </a:lnTo>
                <a:lnTo>
                  <a:pt x="147193" y="71120"/>
                </a:lnTo>
                <a:lnTo>
                  <a:pt x="189992" y="41910"/>
                </a:lnTo>
                <a:lnTo>
                  <a:pt x="235038" y="22860"/>
                </a:lnTo>
                <a:lnTo>
                  <a:pt x="282168" y="17780"/>
                </a:lnTo>
                <a:lnTo>
                  <a:pt x="307060" y="19050"/>
                </a:lnTo>
                <a:lnTo>
                  <a:pt x="328676" y="26670"/>
                </a:lnTo>
                <a:lnTo>
                  <a:pt x="347116" y="36830"/>
                </a:lnTo>
                <a:lnTo>
                  <a:pt x="362496" y="52070"/>
                </a:lnTo>
                <a:lnTo>
                  <a:pt x="318516" y="66040"/>
                </a:lnTo>
                <a:lnTo>
                  <a:pt x="276479" y="86360"/>
                </a:lnTo>
                <a:lnTo>
                  <a:pt x="236499" y="113030"/>
                </a:lnTo>
                <a:lnTo>
                  <a:pt x="198716" y="146050"/>
                </a:lnTo>
                <a:lnTo>
                  <a:pt x="164820" y="184150"/>
                </a:lnTo>
                <a:lnTo>
                  <a:pt x="140525" y="222250"/>
                </a:lnTo>
                <a:lnTo>
                  <a:pt x="125907" y="260350"/>
                </a:lnTo>
                <a:lnTo>
                  <a:pt x="121119" y="299720"/>
                </a:lnTo>
                <a:lnTo>
                  <a:pt x="122364" y="313690"/>
                </a:lnTo>
                <a:lnTo>
                  <a:pt x="142405" y="354330"/>
                </a:lnTo>
                <a:lnTo>
                  <a:pt x="181660" y="374650"/>
                </a:lnTo>
                <a:lnTo>
                  <a:pt x="197878" y="375920"/>
                </a:lnTo>
                <a:lnTo>
                  <a:pt x="235978" y="370840"/>
                </a:lnTo>
                <a:lnTo>
                  <a:pt x="272961" y="356870"/>
                </a:lnTo>
                <a:lnTo>
                  <a:pt x="308711" y="332740"/>
                </a:lnTo>
                <a:lnTo>
                  <a:pt x="343090" y="298450"/>
                </a:lnTo>
                <a:lnTo>
                  <a:pt x="372465" y="260350"/>
                </a:lnTo>
                <a:lnTo>
                  <a:pt x="393522" y="219710"/>
                </a:lnTo>
                <a:lnTo>
                  <a:pt x="406196" y="179070"/>
                </a:lnTo>
                <a:lnTo>
                  <a:pt x="410438" y="135890"/>
                </a:lnTo>
                <a:lnTo>
                  <a:pt x="409587" y="118110"/>
                </a:lnTo>
                <a:lnTo>
                  <a:pt x="407047" y="101600"/>
                </a:lnTo>
                <a:lnTo>
                  <a:pt x="402831" y="85090"/>
                </a:lnTo>
                <a:lnTo>
                  <a:pt x="397916" y="72390"/>
                </a:lnTo>
                <a:lnTo>
                  <a:pt x="396938" y="69850"/>
                </a:lnTo>
                <a:lnTo>
                  <a:pt x="401218" y="68580"/>
                </a:lnTo>
                <a:lnTo>
                  <a:pt x="410146" y="68580"/>
                </a:lnTo>
                <a:lnTo>
                  <a:pt x="478282" y="76200"/>
                </a:lnTo>
                <a:lnTo>
                  <a:pt x="521081" y="83820"/>
                </a:lnTo>
                <a:lnTo>
                  <a:pt x="569518" y="95250"/>
                </a:lnTo>
                <a:lnTo>
                  <a:pt x="581228" y="99060"/>
                </a:lnTo>
                <a:lnTo>
                  <a:pt x="604291" y="104140"/>
                </a:lnTo>
                <a:lnTo>
                  <a:pt x="615581" y="107950"/>
                </a:lnTo>
                <a:lnTo>
                  <a:pt x="573747" y="132080"/>
                </a:lnTo>
                <a:lnTo>
                  <a:pt x="531507" y="163830"/>
                </a:lnTo>
                <a:lnTo>
                  <a:pt x="490778" y="203200"/>
                </a:lnTo>
                <a:lnTo>
                  <a:pt x="450862" y="254000"/>
                </a:lnTo>
                <a:lnTo>
                  <a:pt x="450608" y="256540"/>
                </a:lnTo>
                <a:lnTo>
                  <a:pt x="434517" y="261620"/>
                </a:lnTo>
                <a:lnTo>
                  <a:pt x="424307" y="265430"/>
                </a:lnTo>
                <a:lnTo>
                  <a:pt x="423303" y="265430"/>
                </a:lnTo>
                <a:lnTo>
                  <a:pt x="405904" y="273050"/>
                </a:lnTo>
                <a:lnTo>
                  <a:pt x="391947" y="281940"/>
                </a:lnTo>
                <a:lnTo>
                  <a:pt x="381228" y="289560"/>
                </a:lnTo>
                <a:lnTo>
                  <a:pt x="372795" y="295910"/>
                </a:lnTo>
                <a:lnTo>
                  <a:pt x="370916" y="297180"/>
                </a:lnTo>
                <a:lnTo>
                  <a:pt x="363931" y="304800"/>
                </a:lnTo>
                <a:lnTo>
                  <a:pt x="357987" y="312420"/>
                </a:lnTo>
                <a:lnTo>
                  <a:pt x="353860" y="321310"/>
                </a:lnTo>
                <a:lnTo>
                  <a:pt x="352310" y="326390"/>
                </a:lnTo>
                <a:lnTo>
                  <a:pt x="352310" y="331470"/>
                </a:lnTo>
                <a:lnTo>
                  <a:pt x="355942" y="335280"/>
                </a:lnTo>
                <a:lnTo>
                  <a:pt x="367449" y="335280"/>
                </a:lnTo>
                <a:lnTo>
                  <a:pt x="369925" y="328930"/>
                </a:lnTo>
                <a:lnTo>
                  <a:pt x="370484" y="327660"/>
                </a:lnTo>
                <a:lnTo>
                  <a:pt x="380072" y="312420"/>
                </a:lnTo>
                <a:lnTo>
                  <a:pt x="393877" y="299720"/>
                </a:lnTo>
                <a:lnTo>
                  <a:pt x="411276" y="289560"/>
                </a:lnTo>
                <a:lnTo>
                  <a:pt x="431660" y="284480"/>
                </a:lnTo>
                <a:lnTo>
                  <a:pt x="423875" y="295910"/>
                </a:lnTo>
                <a:lnTo>
                  <a:pt x="411556" y="313690"/>
                </a:lnTo>
                <a:lnTo>
                  <a:pt x="392988" y="339090"/>
                </a:lnTo>
                <a:lnTo>
                  <a:pt x="358101" y="389890"/>
                </a:lnTo>
                <a:lnTo>
                  <a:pt x="324599" y="433070"/>
                </a:lnTo>
                <a:lnTo>
                  <a:pt x="292557" y="467360"/>
                </a:lnTo>
                <a:lnTo>
                  <a:pt x="262128" y="494030"/>
                </a:lnTo>
                <a:lnTo>
                  <a:pt x="199631" y="527050"/>
                </a:lnTo>
                <a:lnTo>
                  <a:pt x="129832" y="537210"/>
                </a:lnTo>
                <a:lnTo>
                  <a:pt x="107645" y="535940"/>
                </a:lnTo>
                <a:lnTo>
                  <a:pt x="68300" y="525780"/>
                </a:lnTo>
                <a:lnTo>
                  <a:pt x="27698" y="492760"/>
                </a:lnTo>
                <a:lnTo>
                  <a:pt x="19939" y="464820"/>
                </a:lnTo>
                <a:lnTo>
                  <a:pt x="23291" y="469900"/>
                </a:lnTo>
                <a:lnTo>
                  <a:pt x="28282" y="473710"/>
                </a:lnTo>
                <a:lnTo>
                  <a:pt x="34823" y="476250"/>
                </a:lnTo>
                <a:lnTo>
                  <a:pt x="42837" y="477520"/>
                </a:lnTo>
                <a:lnTo>
                  <a:pt x="49428" y="477520"/>
                </a:lnTo>
                <a:lnTo>
                  <a:pt x="55524" y="474980"/>
                </a:lnTo>
                <a:lnTo>
                  <a:pt x="61112" y="471170"/>
                </a:lnTo>
                <a:lnTo>
                  <a:pt x="66192" y="467360"/>
                </a:lnTo>
                <a:lnTo>
                  <a:pt x="68237" y="464820"/>
                </a:lnTo>
                <a:lnTo>
                  <a:pt x="70294" y="462280"/>
                </a:lnTo>
                <a:lnTo>
                  <a:pt x="67538" y="419100"/>
                </a:lnTo>
                <a:lnTo>
                  <a:pt x="44386" y="411480"/>
                </a:lnTo>
                <a:lnTo>
                  <a:pt x="35471" y="411480"/>
                </a:lnTo>
                <a:lnTo>
                  <a:pt x="3200" y="443230"/>
                </a:lnTo>
                <a:lnTo>
                  <a:pt x="0" y="463550"/>
                </a:lnTo>
                <a:lnTo>
                  <a:pt x="2514" y="483870"/>
                </a:lnTo>
                <a:lnTo>
                  <a:pt x="22593" y="516890"/>
                </a:lnTo>
                <a:lnTo>
                  <a:pt x="60871" y="542290"/>
                </a:lnTo>
                <a:lnTo>
                  <a:pt x="110667" y="554990"/>
                </a:lnTo>
                <a:lnTo>
                  <a:pt x="139496" y="556260"/>
                </a:lnTo>
                <a:lnTo>
                  <a:pt x="189776" y="552450"/>
                </a:lnTo>
                <a:lnTo>
                  <a:pt x="239420" y="539750"/>
                </a:lnTo>
                <a:lnTo>
                  <a:pt x="288251" y="519430"/>
                </a:lnTo>
                <a:lnTo>
                  <a:pt x="336105" y="490220"/>
                </a:lnTo>
                <a:lnTo>
                  <a:pt x="368249" y="464820"/>
                </a:lnTo>
                <a:lnTo>
                  <a:pt x="405942" y="419100"/>
                </a:lnTo>
                <a:lnTo>
                  <a:pt x="429514" y="382270"/>
                </a:lnTo>
                <a:lnTo>
                  <a:pt x="459143" y="334010"/>
                </a:lnTo>
                <a:lnTo>
                  <a:pt x="489331" y="284480"/>
                </a:lnTo>
                <a:lnTo>
                  <a:pt x="490105" y="283210"/>
                </a:lnTo>
                <a:lnTo>
                  <a:pt x="498652" y="284480"/>
                </a:lnTo>
                <a:lnTo>
                  <a:pt x="514781" y="290830"/>
                </a:lnTo>
                <a:lnTo>
                  <a:pt x="535787" y="298450"/>
                </a:lnTo>
                <a:lnTo>
                  <a:pt x="581647" y="316230"/>
                </a:lnTo>
                <a:lnTo>
                  <a:pt x="602170" y="321310"/>
                </a:lnTo>
                <a:lnTo>
                  <a:pt x="620420" y="323850"/>
                </a:lnTo>
                <a:lnTo>
                  <a:pt x="636346" y="325120"/>
                </a:lnTo>
                <a:lnTo>
                  <a:pt x="663346" y="322580"/>
                </a:lnTo>
                <a:lnTo>
                  <a:pt x="686816" y="314960"/>
                </a:lnTo>
                <a:lnTo>
                  <a:pt x="706678" y="302260"/>
                </a:lnTo>
                <a:lnTo>
                  <a:pt x="716381" y="290830"/>
                </a:lnTo>
                <a:lnTo>
                  <a:pt x="722858" y="283210"/>
                </a:lnTo>
                <a:lnTo>
                  <a:pt x="740079" y="246380"/>
                </a:lnTo>
                <a:lnTo>
                  <a:pt x="740384" y="237490"/>
                </a:lnTo>
                <a:lnTo>
                  <a:pt x="738568" y="226060"/>
                </a:lnTo>
                <a:lnTo>
                  <a:pt x="731913" y="215900"/>
                </a:lnTo>
                <a:lnTo>
                  <a:pt x="717740" y="210820"/>
                </a:lnTo>
                <a:lnTo>
                  <a:pt x="710133" y="212090"/>
                </a:lnTo>
                <a:lnTo>
                  <a:pt x="678332" y="238760"/>
                </a:lnTo>
                <a:lnTo>
                  <a:pt x="674903" y="254000"/>
                </a:lnTo>
                <a:lnTo>
                  <a:pt x="676440" y="262890"/>
                </a:lnTo>
                <a:lnTo>
                  <a:pt x="716343" y="271780"/>
                </a:lnTo>
                <a:lnTo>
                  <a:pt x="721995" y="267970"/>
                </a:lnTo>
                <a:lnTo>
                  <a:pt x="716203" y="278130"/>
                </a:lnTo>
                <a:lnTo>
                  <a:pt x="706132" y="285750"/>
                </a:lnTo>
                <a:lnTo>
                  <a:pt x="691692" y="289560"/>
                </a:lnTo>
                <a:lnTo>
                  <a:pt x="672795" y="290830"/>
                </a:lnTo>
                <a:lnTo>
                  <a:pt x="661479" y="290830"/>
                </a:lnTo>
                <a:lnTo>
                  <a:pt x="648716" y="288290"/>
                </a:lnTo>
                <a:lnTo>
                  <a:pt x="634555" y="285750"/>
                </a:lnTo>
                <a:lnTo>
                  <a:pt x="626795" y="283210"/>
                </a:lnTo>
                <a:lnTo>
                  <a:pt x="619036" y="280670"/>
                </a:lnTo>
                <a:lnTo>
                  <a:pt x="604799" y="275590"/>
                </a:lnTo>
                <a:lnTo>
                  <a:pt x="591870" y="271780"/>
                </a:lnTo>
                <a:lnTo>
                  <a:pt x="580237" y="267970"/>
                </a:lnTo>
                <a:lnTo>
                  <a:pt x="569861" y="265430"/>
                </a:lnTo>
                <a:lnTo>
                  <a:pt x="553110" y="261620"/>
                </a:lnTo>
                <a:lnTo>
                  <a:pt x="537197" y="257810"/>
                </a:lnTo>
                <a:lnTo>
                  <a:pt x="522109" y="255270"/>
                </a:lnTo>
                <a:lnTo>
                  <a:pt x="507847" y="254000"/>
                </a:lnTo>
                <a:lnTo>
                  <a:pt x="523494" y="229870"/>
                </a:lnTo>
                <a:lnTo>
                  <a:pt x="537044" y="208280"/>
                </a:lnTo>
                <a:lnTo>
                  <a:pt x="548068" y="193040"/>
                </a:lnTo>
                <a:lnTo>
                  <a:pt x="556158" y="181610"/>
                </a:lnTo>
                <a:lnTo>
                  <a:pt x="576414" y="161290"/>
                </a:lnTo>
                <a:lnTo>
                  <a:pt x="597662" y="142240"/>
                </a:lnTo>
                <a:lnTo>
                  <a:pt x="619823" y="127000"/>
                </a:lnTo>
                <a:lnTo>
                  <a:pt x="642835" y="114300"/>
                </a:lnTo>
                <a:lnTo>
                  <a:pt x="690930" y="123190"/>
                </a:lnTo>
                <a:lnTo>
                  <a:pt x="735368" y="129540"/>
                </a:lnTo>
                <a:lnTo>
                  <a:pt x="775982" y="133350"/>
                </a:lnTo>
                <a:lnTo>
                  <a:pt x="812634" y="134620"/>
                </a:lnTo>
                <a:lnTo>
                  <a:pt x="838771" y="133350"/>
                </a:lnTo>
                <a:lnTo>
                  <a:pt x="863053" y="130810"/>
                </a:lnTo>
                <a:lnTo>
                  <a:pt x="885418" y="127000"/>
                </a:lnTo>
                <a:lnTo>
                  <a:pt x="905776" y="120650"/>
                </a:lnTo>
                <a:lnTo>
                  <a:pt x="921067" y="114300"/>
                </a:lnTo>
                <a:lnTo>
                  <a:pt x="924128" y="113030"/>
                </a:lnTo>
                <a:lnTo>
                  <a:pt x="935278" y="105410"/>
                </a:lnTo>
                <a:lnTo>
                  <a:pt x="937145" y="104140"/>
                </a:lnTo>
                <a:lnTo>
                  <a:pt x="944905" y="93980"/>
                </a:lnTo>
                <a:lnTo>
                  <a:pt x="947483" y="83820"/>
                </a:lnTo>
                <a:close/>
              </a:path>
              <a:path w="1372234" h="556260">
                <a:moveTo>
                  <a:pt x="1085926" y="304863"/>
                </a:moveTo>
                <a:lnTo>
                  <a:pt x="1005471" y="304863"/>
                </a:lnTo>
                <a:lnTo>
                  <a:pt x="1005471" y="320776"/>
                </a:lnTo>
                <a:lnTo>
                  <a:pt x="1013663" y="321017"/>
                </a:lnTo>
                <a:lnTo>
                  <a:pt x="1020381" y="322287"/>
                </a:lnTo>
                <a:lnTo>
                  <a:pt x="1030871" y="326898"/>
                </a:lnTo>
                <a:lnTo>
                  <a:pt x="1033500" y="332257"/>
                </a:lnTo>
                <a:lnTo>
                  <a:pt x="1033500" y="345287"/>
                </a:lnTo>
                <a:lnTo>
                  <a:pt x="1032459" y="351345"/>
                </a:lnTo>
                <a:lnTo>
                  <a:pt x="1030389" y="358851"/>
                </a:lnTo>
                <a:lnTo>
                  <a:pt x="1000975" y="468884"/>
                </a:lnTo>
                <a:lnTo>
                  <a:pt x="967740" y="375107"/>
                </a:lnTo>
                <a:lnTo>
                  <a:pt x="942835" y="304863"/>
                </a:lnTo>
                <a:lnTo>
                  <a:pt x="920165" y="304863"/>
                </a:lnTo>
                <a:lnTo>
                  <a:pt x="865149" y="468884"/>
                </a:lnTo>
                <a:lnTo>
                  <a:pt x="830783" y="351345"/>
                </a:lnTo>
                <a:lnTo>
                  <a:pt x="828230" y="342874"/>
                </a:lnTo>
                <a:lnTo>
                  <a:pt x="826909" y="336588"/>
                </a:lnTo>
                <a:lnTo>
                  <a:pt x="826909" y="327355"/>
                </a:lnTo>
                <a:lnTo>
                  <a:pt x="828751" y="323951"/>
                </a:lnTo>
                <a:lnTo>
                  <a:pt x="836142" y="321411"/>
                </a:lnTo>
                <a:lnTo>
                  <a:pt x="841959" y="320776"/>
                </a:lnTo>
                <a:lnTo>
                  <a:pt x="849922" y="320776"/>
                </a:lnTo>
                <a:lnTo>
                  <a:pt x="849922" y="304863"/>
                </a:lnTo>
                <a:lnTo>
                  <a:pt x="748360" y="304863"/>
                </a:lnTo>
                <a:lnTo>
                  <a:pt x="748360" y="320776"/>
                </a:lnTo>
                <a:lnTo>
                  <a:pt x="755053" y="320776"/>
                </a:lnTo>
                <a:lnTo>
                  <a:pt x="760209" y="321614"/>
                </a:lnTo>
                <a:lnTo>
                  <a:pt x="782269" y="358330"/>
                </a:lnTo>
                <a:lnTo>
                  <a:pt x="836599" y="543801"/>
                </a:lnTo>
                <a:lnTo>
                  <a:pt x="860310" y="543801"/>
                </a:lnTo>
                <a:lnTo>
                  <a:pt x="885278" y="468884"/>
                </a:lnTo>
                <a:lnTo>
                  <a:pt x="916533" y="375107"/>
                </a:lnTo>
                <a:lnTo>
                  <a:pt x="976579" y="543801"/>
                </a:lnTo>
                <a:lnTo>
                  <a:pt x="1000633" y="543801"/>
                </a:lnTo>
                <a:lnTo>
                  <a:pt x="1020889" y="468884"/>
                </a:lnTo>
                <a:lnTo>
                  <a:pt x="1049413" y="363347"/>
                </a:lnTo>
                <a:lnTo>
                  <a:pt x="1052055" y="354164"/>
                </a:lnTo>
                <a:lnTo>
                  <a:pt x="1077506" y="321475"/>
                </a:lnTo>
                <a:lnTo>
                  <a:pt x="1085926" y="320776"/>
                </a:lnTo>
                <a:lnTo>
                  <a:pt x="1085926" y="304863"/>
                </a:lnTo>
                <a:close/>
              </a:path>
              <a:path w="1372234" h="556260">
                <a:moveTo>
                  <a:pt x="1371930" y="523570"/>
                </a:moveTo>
                <a:lnTo>
                  <a:pt x="1332738" y="507301"/>
                </a:lnTo>
                <a:lnTo>
                  <a:pt x="1283296" y="444487"/>
                </a:lnTo>
                <a:lnTo>
                  <a:pt x="1254620" y="406946"/>
                </a:lnTo>
                <a:lnTo>
                  <a:pt x="1268476" y="391033"/>
                </a:lnTo>
                <a:lnTo>
                  <a:pt x="1302931" y="351523"/>
                </a:lnTo>
                <a:lnTo>
                  <a:pt x="1340243" y="322199"/>
                </a:lnTo>
                <a:lnTo>
                  <a:pt x="1347825" y="320776"/>
                </a:lnTo>
                <a:lnTo>
                  <a:pt x="1356702" y="320776"/>
                </a:lnTo>
                <a:lnTo>
                  <a:pt x="1356702" y="304863"/>
                </a:lnTo>
                <a:lnTo>
                  <a:pt x="1259636" y="304863"/>
                </a:lnTo>
                <a:lnTo>
                  <a:pt x="1259636" y="320776"/>
                </a:lnTo>
                <a:lnTo>
                  <a:pt x="1275727" y="320776"/>
                </a:lnTo>
                <a:lnTo>
                  <a:pt x="1281150" y="321614"/>
                </a:lnTo>
                <a:lnTo>
                  <a:pt x="1286916" y="324967"/>
                </a:lnTo>
                <a:lnTo>
                  <a:pt x="1288364" y="327698"/>
                </a:lnTo>
                <a:lnTo>
                  <a:pt x="1288364" y="334162"/>
                </a:lnTo>
                <a:lnTo>
                  <a:pt x="1243025" y="391033"/>
                </a:lnTo>
                <a:lnTo>
                  <a:pt x="1210335" y="348805"/>
                </a:lnTo>
                <a:lnTo>
                  <a:pt x="1203286" y="338886"/>
                </a:lnTo>
                <a:lnTo>
                  <a:pt x="1199769" y="332663"/>
                </a:lnTo>
                <a:lnTo>
                  <a:pt x="1199769" y="325856"/>
                </a:lnTo>
                <a:lnTo>
                  <a:pt x="1201420" y="323227"/>
                </a:lnTo>
                <a:lnTo>
                  <a:pt x="1207998" y="321271"/>
                </a:lnTo>
                <a:lnTo>
                  <a:pt x="1212926" y="320776"/>
                </a:lnTo>
                <a:lnTo>
                  <a:pt x="1228496" y="320776"/>
                </a:lnTo>
                <a:lnTo>
                  <a:pt x="1228496" y="304863"/>
                </a:lnTo>
                <a:lnTo>
                  <a:pt x="1100455" y="304863"/>
                </a:lnTo>
                <a:lnTo>
                  <a:pt x="1100455" y="320776"/>
                </a:lnTo>
                <a:lnTo>
                  <a:pt x="1109687" y="320776"/>
                </a:lnTo>
                <a:lnTo>
                  <a:pt x="1116838" y="321640"/>
                </a:lnTo>
                <a:lnTo>
                  <a:pt x="1147800" y="346875"/>
                </a:lnTo>
                <a:lnTo>
                  <a:pt x="1210335" y="428917"/>
                </a:lnTo>
                <a:lnTo>
                  <a:pt x="1168628" y="477888"/>
                </a:lnTo>
                <a:lnTo>
                  <a:pt x="1140079" y="507911"/>
                </a:lnTo>
                <a:lnTo>
                  <a:pt x="1100455" y="523570"/>
                </a:lnTo>
                <a:lnTo>
                  <a:pt x="1100455" y="539483"/>
                </a:lnTo>
                <a:lnTo>
                  <a:pt x="1203579" y="539483"/>
                </a:lnTo>
                <a:lnTo>
                  <a:pt x="1203579" y="523570"/>
                </a:lnTo>
                <a:lnTo>
                  <a:pt x="1196771" y="523570"/>
                </a:lnTo>
                <a:lnTo>
                  <a:pt x="1191348" y="523328"/>
                </a:lnTo>
                <a:lnTo>
                  <a:pt x="1183284" y="522414"/>
                </a:lnTo>
                <a:lnTo>
                  <a:pt x="1179842" y="521119"/>
                </a:lnTo>
                <a:lnTo>
                  <a:pt x="1177023" y="518972"/>
                </a:lnTo>
                <a:lnTo>
                  <a:pt x="1174191" y="516851"/>
                </a:lnTo>
                <a:lnTo>
                  <a:pt x="1172781" y="513638"/>
                </a:lnTo>
                <a:lnTo>
                  <a:pt x="1172781" y="509371"/>
                </a:lnTo>
                <a:lnTo>
                  <a:pt x="1222095" y="444487"/>
                </a:lnTo>
                <a:lnTo>
                  <a:pt x="1259992" y="494499"/>
                </a:lnTo>
                <a:lnTo>
                  <a:pt x="1266101" y="502691"/>
                </a:lnTo>
                <a:lnTo>
                  <a:pt x="1269060" y="507911"/>
                </a:lnTo>
                <a:lnTo>
                  <a:pt x="1269161" y="516178"/>
                </a:lnTo>
                <a:lnTo>
                  <a:pt x="1266761" y="519671"/>
                </a:lnTo>
                <a:lnTo>
                  <a:pt x="1257185" y="522782"/>
                </a:lnTo>
                <a:lnTo>
                  <a:pt x="1251800" y="523570"/>
                </a:lnTo>
                <a:lnTo>
                  <a:pt x="1234897" y="523570"/>
                </a:lnTo>
                <a:lnTo>
                  <a:pt x="1234897" y="539483"/>
                </a:lnTo>
                <a:lnTo>
                  <a:pt x="1371930" y="539483"/>
                </a:lnTo>
                <a:lnTo>
                  <a:pt x="1371930" y="523570"/>
                </a:lnTo>
                <a:close/>
              </a:path>
            </a:pathLst>
          </a:custGeom>
          <a:solidFill>
            <a:srgbClr val="195447"/>
          </a:solidFill>
        </p:spPr>
        <p:txBody>
          <a:bodyPr wrap="square" lIns="0" tIns="0" rIns="0" bIns="0" rtlCol="0"/>
          <a:lstStyle/>
          <a:p>
            <a:endParaRPr sz="1134" dirty="0"/>
          </a:p>
        </p:txBody>
      </p:sp>
      <p:pic>
        <p:nvPicPr>
          <p:cNvPr id="52" name="object 52"/>
          <p:cNvPicPr/>
          <p:nvPr/>
        </p:nvPicPr>
        <p:blipFill>
          <a:blip r:embed="rId30" cstate="print"/>
          <a:stretch>
            <a:fillRect/>
          </a:stretch>
        </p:blipFill>
        <p:spPr>
          <a:xfrm>
            <a:off x="12072386" y="5372520"/>
            <a:ext cx="97690" cy="60488"/>
          </a:xfrm>
          <a:prstGeom prst="rect">
            <a:avLst/>
          </a:prstGeom>
        </p:spPr>
      </p:pic>
      <p:pic>
        <p:nvPicPr>
          <p:cNvPr id="53" name="object 53"/>
          <p:cNvPicPr/>
          <p:nvPr/>
        </p:nvPicPr>
        <p:blipFill>
          <a:blip r:embed="rId31" cstate="print"/>
          <a:stretch>
            <a:fillRect/>
          </a:stretch>
        </p:blipFill>
        <p:spPr>
          <a:xfrm>
            <a:off x="8612753" y="3705715"/>
            <a:ext cx="5162265" cy="2209162"/>
          </a:xfrm>
          <a:prstGeom prst="rect">
            <a:avLst/>
          </a:prstGeom>
        </p:spPr>
      </p:pic>
      <p:pic>
        <p:nvPicPr>
          <p:cNvPr id="58" name="object 4">
            <a:extLst>
              <a:ext uri="{FF2B5EF4-FFF2-40B4-BE49-F238E27FC236}">
                <a16:creationId xmlns:a16="http://schemas.microsoft.com/office/drawing/2014/main" id="{5DD6C986-99E3-6590-6DC7-371FF66DB865}"/>
              </a:ext>
            </a:extLst>
          </p:cNvPr>
          <p:cNvPicPr/>
          <p:nvPr/>
        </p:nvPicPr>
        <p:blipFill>
          <a:blip r:embed="rId32" cstate="print"/>
          <a:stretch>
            <a:fillRect/>
          </a:stretch>
        </p:blipFill>
        <p:spPr>
          <a:xfrm>
            <a:off x="1" y="5471641"/>
            <a:ext cx="14630400" cy="2043193"/>
          </a:xfrm>
          <a:prstGeom prst="rect">
            <a:avLst/>
          </a:prstGeom>
        </p:spPr>
      </p:pic>
      <p:sp>
        <p:nvSpPr>
          <p:cNvPr id="56" name="object 56"/>
          <p:cNvSpPr txBox="1"/>
          <p:nvPr/>
        </p:nvSpPr>
        <p:spPr>
          <a:xfrm>
            <a:off x="754018" y="6490695"/>
            <a:ext cx="13021000" cy="1081771"/>
          </a:xfrm>
          <a:prstGeom prst="rect">
            <a:avLst/>
          </a:prstGeom>
        </p:spPr>
        <p:txBody>
          <a:bodyPr vert="horz" wrap="square" lIns="0" tIns="10287" rIns="0" bIns="0" rtlCol="0">
            <a:spAutoFit/>
          </a:bodyPr>
          <a:lstStyle/>
          <a:p>
            <a:pPr marL="20574">
              <a:spcBef>
                <a:spcPts val="81"/>
              </a:spcBef>
            </a:pPr>
            <a:r>
              <a:rPr lang="en-US" sz="3402" i="1" dirty="0">
                <a:latin typeface="Henriette-RegularItalic"/>
                <a:cs typeface="Henriette-RegularItalic"/>
              </a:rPr>
              <a:t>Empower Gender Equality &amp; Inclusive Culture in your </a:t>
            </a:r>
            <a:r>
              <a:rPr lang="en-US" sz="3402" i="1" dirty="0" err="1">
                <a:latin typeface="Henriette-RegularItalic"/>
                <a:cs typeface="Henriette-RegularItalic"/>
              </a:rPr>
              <a:t>Organisation</a:t>
            </a:r>
            <a:r>
              <a:rPr lang="en-US" sz="3402" i="1" dirty="0">
                <a:latin typeface="Henriette-RegularItalic"/>
                <a:cs typeface="Henriette-RegularItalic"/>
              </a:rPr>
              <a:t> </a:t>
            </a:r>
            <a:endParaRPr sz="3402" dirty="0">
              <a:latin typeface="Henriette-RegularItalic"/>
              <a:cs typeface="Henriette-RegularItalic"/>
            </a:endParaRPr>
          </a:p>
          <a:p>
            <a:pPr marL="10287">
              <a:spcBef>
                <a:spcPts val="3289"/>
              </a:spcBef>
            </a:pPr>
            <a:r>
              <a:rPr sz="810" dirty="0">
                <a:latin typeface="Basic Sans"/>
                <a:cs typeface="Basic Sans"/>
              </a:rPr>
              <a:t>Copyright ©</a:t>
            </a:r>
            <a:r>
              <a:rPr sz="810" spc="8" dirty="0">
                <a:latin typeface="Basic Sans"/>
                <a:cs typeface="Basic Sans"/>
              </a:rPr>
              <a:t> </a:t>
            </a:r>
            <a:r>
              <a:rPr sz="810" dirty="0">
                <a:latin typeface="Basic Sans"/>
                <a:cs typeface="Basic Sans"/>
              </a:rPr>
              <a:t>202</a:t>
            </a:r>
            <a:r>
              <a:rPr lang="en-GB" sz="810" dirty="0">
                <a:latin typeface="Basic Sans"/>
                <a:cs typeface="Basic Sans"/>
              </a:rPr>
              <a:t>5</a:t>
            </a:r>
            <a:r>
              <a:rPr sz="810" spc="8" dirty="0">
                <a:latin typeface="Basic Sans"/>
                <a:cs typeface="Basic Sans"/>
              </a:rPr>
              <a:t> </a:t>
            </a:r>
            <a:r>
              <a:rPr sz="810" spc="-8" dirty="0">
                <a:latin typeface="Basic Sans"/>
                <a:cs typeface="Basic Sans"/>
              </a:rPr>
              <a:t>FINANCY®</a:t>
            </a:r>
            <a:r>
              <a:rPr sz="810" spc="-45" dirty="0">
                <a:latin typeface="Basic Sans"/>
                <a:cs typeface="Basic Sans"/>
              </a:rPr>
              <a:t> </a:t>
            </a:r>
            <a:r>
              <a:rPr sz="810" dirty="0">
                <a:latin typeface="Basic Sans"/>
                <a:cs typeface="Basic Sans"/>
              </a:rPr>
              <a:t>Pty</a:t>
            </a:r>
            <a:r>
              <a:rPr sz="810" spc="-8" dirty="0">
                <a:latin typeface="Basic Sans"/>
                <a:cs typeface="Basic Sans"/>
              </a:rPr>
              <a:t> </a:t>
            </a:r>
            <a:r>
              <a:rPr sz="810" spc="-16" dirty="0">
                <a:latin typeface="Basic Sans"/>
                <a:cs typeface="Basic Sans"/>
              </a:rPr>
              <a:t>Ltd.</a:t>
            </a:r>
            <a:r>
              <a:rPr sz="810" spc="-61" dirty="0">
                <a:latin typeface="Basic Sans"/>
                <a:cs typeface="Basic Sans"/>
              </a:rPr>
              <a:t> </a:t>
            </a:r>
            <a:r>
              <a:rPr sz="810" dirty="0">
                <a:latin typeface="Basic Sans"/>
                <a:cs typeface="Basic Sans"/>
              </a:rPr>
              <a:t>The</a:t>
            </a:r>
            <a:r>
              <a:rPr sz="810" spc="8" dirty="0">
                <a:latin typeface="Basic Sans"/>
                <a:cs typeface="Basic Sans"/>
              </a:rPr>
              <a:t> </a:t>
            </a:r>
            <a:r>
              <a:rPr sz="810" dirty="0">
                <a:latin typeface="Basic Sans"/>
                <a:cs typeface="Basic Sans"/>
              </a:rPr>
              <a:t>Financy</a:t>
            </a:r>
            <a:r>
              <a:rPr sz="810" spc="-24" dirty="0">
                <a:latin typeface="Basic Sans"/>
                <a:cs typeface="Basic Sans"/>
              </a:rPr>
              <a:t> </a:t>
            </a:r>
            <a:r>
              <a:rPr sz="810" spc="-8" dirty="0">
                <a:latin typeface="Basic Sans"/>
                <a:cs typeface="Basic Sans"/>
              </a:rPr>
              <a:t>Women’s</a:t>
            </a:r>
            <a:r>
              <a:rPr sz="810" spc="8" dirty="0">
                <a:latin typeface="Basic Sans"/>
                <a:cs typeface="Basic Sans"/>
              </a:rPr>
              <a:t> </a:t>
            </a:r>
            <a:r>
              <a:rPr sz="810" spc="-24" dirty="0">
                <a:latin typeface="Basic Sans"/>
                <a:cs typeface="Basic Sans"/>
              </a:rPr>
              <a:t>Index™.</a:t>
            </a:r>
            <a:r>
              <a:rPr sz="810" spc="-57" dirty="0">
                <a:latin typeface="Basic Sans"/>
                <a:cs typeface="Basic Sans"/>
              </a:rPr>
              <a:t> </a:t>
            </a:r>
            <a:r>
              <a:rPr sz="810" dirty="0">
                <a:latin typeface="Basic Sans"/>
                <a:cs typeface="Basic Sans"/>
              </a:rPr>
              <a:t>All</a:t>
            </a:r>
            <a:r>
              <a:rPr sz="810" spc="8" dirty="0">
                <a:latin typeface="Basic Sans"/>
                <a:cs typeface="Basic Sans"/>
              </a:rPr>
              <a:t> </a:t>
            </a:r>
            <a:r>
              <a:rPr sz="810" dirty="0">
                <a:latin typeface="Basic Sans"/>
                <a:cs typeface="Basic Sans"/>
              </a:rPr>
              <a:t>Rights</a:t>
            </a:r>
            <a:r>
              <a:rPr sz="810" spc="12" dirty="0">
                <a:latin typeface="Basic Sans"/>
                <a:cs typeface="Basic Sans"/>
              </a:rPr>
              <a:t> </a:t>
            </a:r>
            <a:r>
              <a:rPr sz="810" spc="-8" dirty="0">
                <a:latin typeface="Basic Sans"/>
                <a:cs typeface="Basic Sans"/>
              </a:rPr>
              <a:t>Reserved.</a:t>
            </a:r>
            <a:endParaRPr sz="810" dirty="0">
              <a:latin typeface="Basic Sans"/>
              <a:cs typeface="Basic Sans"/>
            </a:endParaRPr>
          </a:p>
        </p:txBody>
      </p:sp>
      <p:pic>
        <p:nvPicPr>
          <p:cNvPr id="59" name="Picture 58">
            <a:extLst>
              <a:ext uri="{FF2B5EF4-FFF2-40B4-BE49-F238E27FC236}">
                <a16:creationId xmlns:a16="http://schemas.microsoft.com/office/drawing/2014/main" id="{547E0090-8F46-5AE6-827F-471C40DA8491}"/>
              </a:ext>
            </a:extLst>
          </p:cNvPr>
          <p:cNvPicPr>
            <a:picLocks noChangeAspect="1"/>
          </p:cNvPicPr>
          <p:nvPr/>
        </p:nvPicPr>
        <p:blipFill>
          <a:blip r:embed="rId33"/>
          <a:stretch>
            <a:fillRect/>
          </a:stretch>
        </p:blipFill>
        <p:spPr>
          <a:xfrm>
            <a:off x="4554151" y="678386"/>
            <a:ext cx="1807446" cy="1769791"/>
          </a:xfrm>
          <a:prstGeom prst="rect">
            <a:avLst/>
          </a:prstGeom>
        </p:spPr>
      </p:pic>
      <p:grpSp>
        <p:nvGrpSpPr>
          <p:cNvPr id="5" name="Group 4">
            <a:extLst>
              <a:ext uri="{FF2B5EF4-FFF2-40B4-BE49-F238E27FC236}">
                <a16:creationId xmlns:a16="http://schemas.microsoft.com/office/drawing/2014/main" id="{9A9A1AB8-2129-1CB7-2762-128AFD808095}"/>
              </a:ext>
            </a:extLst>
          </p:cNvPr>
          <p:cNvGrpSpPr/>
          <p:nvPr/>
        </p:nvGrpSpPr>
        <p:grpSpPr>
          <a:xfrm>
            <a:off x="610999" y="2966623"/>
            <a:ext cx="5922843" cy="2296354"/>
            <a:chOff x="610999" y="2512499"/>
            <a:chExt cx="5922843" cy="2296354"/>
          </a:xfrm>
        </p:grpSpPr>
        <p:sp>
          <p:nvSpPr>
            <p:cNvPr id="4" name="object 4"/>
            <p:cNvSpPr txBox="1"/>
            <p:nvPr/>
          </p:nvSpPr>
          <p:spPr>
            <a:xfrm>
              <a:off x="610999" y="2512499"/>
              <a:ext cx="5922843" cy="1366143"/>
            </a:xfrm>
            <a:prstGeom prst="rect">
              <a:avLst/>
            </a:prstGeom>
          </p:spPr>
          <p:txBody>
            <a:bodyPr vert="horz" wrap="square" lIns="0" tIns="133731" rIns="0" bIns="0" rtlCol="0">
              <a:spAutoFit/>
            </a:bodyPr>
            <a:lstStyle/>
            <a:p>
              <a:pPr marL="10287" marR="4115">
                <a:spcBef>
                  <a:spcPts val="1053"/>
                </a:spcBef>
              </a:pPr>
              <a:r>
                <a:rPr lang="en-US" sz="8000" b="1" spc="-8" dirty="0">
                  <a:latin typeface="Henriette-Black"/>
                  <a:cs typeface="Henriette-Black"/>
                </a:rPr>
                <a:t>Become</a:t>
              </a:r>
              <a:endParaRPr sz="8000" dirty="0">
                <a:latin typeface="Henriette-Black"/>
                <a:cs typeface="Henriette-Black"/>
              </a:endParaRPr>
            </a:p>
          </p:txBody>
        </p:sp>
        <p:sp>
          <p:nvSpPr>
            <p:cNvPr id="2" name="object 4">
              <a:extLst>
                <a:ext uri="{FF2B5EF4-FFF2-40B4-BE49-F238E27FC236}">
                  <a16:creationId xmlns:a16="http://schemas.microsoft.com/office/drawing/2014/main" id="{70F9C63C-3630-2624-6F4A-F8FD71608BD9}"/>
                </a:ext>
              </a:extLst>
            </p:cNvPr>
            <p:cNvSpPr txBox="1"/>
            <p:nvPr/>
          </p:nvSpPr>
          <p:spPr>
            <a:xfrm>
              <a:off x="610999" y="3442710"/>
              <a:ext cx="5922843" cy="1366143"/>
            </a:xfrm>
            <a:prstGeom prst="rect">
              <a:avLst/>
            </a:prstGeom>
          </p:spPr>
          <p:txBody>
            <a:bodyPr vert="horz" wrap="square" lIns="0" tIns="133731" rIns="0" bIns="0" rtlCol="0">
              <a:spAutoFit/>
            </a:bodyPr>
            <a:lstStyle/>
            <a:p>
              <a:pPr marL="10287" marR="4115">
                <a:spcBef>
                  <a:spcPts val="1053"/>
                </a:spcBef>
              </a:pPr>
              <a:r>
                <a:rPr lang="en-US" sz="8000" b="1" spc="-8" dirty="0">
                  <a:solidFill>
                    <a:srgbClr val="195447"/>
                  </a:solidFill>
                  <a:latin typeface="Henriette-Black"/>
                  <a:cs typeface="Henriette-Black"/>
                </a:rPr>
                <a:t>A Member</a:t>
              </a:r>
              <a:endParaRPr sz="8000" dirty="0">
                <a:latin typeface="Henriette-Black"/>
                <a:cs typeface="Henriette-Black"/>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p:nvPr/>
        </p:nvSpPr>
        <p:spPr>
          <a:xfrm>
            <a:off x="793790" y="641866"/>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95447"/>
              </a:buClr>
              <a:buSzPts val="4450"/>
              <a:buFont typeface="Libre Baskerville"/>
              <a:buNone/>
            </a:pPr>
            <a:r>
              <a:rPr lang="en-US" sz="4200" b="0" i="0" u="none" strike="noStrike" cap="none" dirty="0">
                <a:solidFill>
                  <a:srgbClr val="195447"/>
                </a:solidFill>
                <a:latin typeface="Henriette" pitchFamily="2" charset="77"/>
                <a:ea typeface="Libre Baskerville"/>
                <a:cs typeface="Libre Baskerville"/>
                <a:sym typeface="Libre Baskerville"/>
              </a:rPr>
              <a:t>Culture Comms</a:t>
            </a:r>
            <a:endParaRPr sz="4200" b="0" i="0" u="none" strike="noStrike" cap="none" dirty="0">
              <a:latin typeface="Henriette" pitchFamily="2" charset="77"/>
            </a:endParaRPr>
          </a:p>
        </p:txBody>
      </p:sp>
      <p:sp>
        <p:nvSpPr>
          <p:cNvPr id="183" name="Google Shape;183;p9"/>
          <p:cNvSpPr/>
          <p:nvPr/>
        </p:nvSpPr>
        <p:spPr>
          <a:xfrm>
            <a:off x="786288" y="1618178"/>
            <a:ext cx="6521410" cy="6783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750"/>
              <a:buFont typeface="Nunito Sans Light"/>
              <a:buNone/>
            </a:pPr>
            <a:r>
              <a:rPr lang="en-US" sz="1750" b="0" i="0" u="none" strike="noStrike" cap="none" dirty="0">
                <a:solidFill>
                  <a:srgbClr val="000000"/>
                </a:solidFill>
                <a:latin typeface="Basic Sans" pitchFamily="2" charset="77"/>
                <a:ea typeface="Nunito Sans Light"/>
                <a:cs typeface="Nunito Sans Light"/>
                <a:sym typeface="Nunito Sans Light"/>
              </a:rPr>
              <a:t>Culture Comms is our unique consultancy approach that brings Gender Equity &amp; Inclusion Data and Actions to life! </a:t>
            </a:r>
            <a:endParaRPr sz="1750" b="0" i="0" u="none" strike="noStrike" cap="none" dirty="0">
              <a:latin typeface="Basic Sans" pitchFamily="2" charset="77"/>
            </a:endParaRPr>
          </a:p>
        </p:txBody>
      </p:sp>
      <p:sp>
        <p:nvSpPr>
          <p:cNvPr id="184" name="Google Shape;184;p9"/>
          <p:cNvSpPr/>
          <p:nvPr/>
        </p:nvSpPr>
        <p:spPr>
          <a:xfrm>
            <a:off x="786288" y="2296500"/>
            <a:ext cx="6521410" cy="90569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750"/>
              <a:buFont typeface="Nunito Sans Light"/>
              <a:buNone/>
            </a:pPr>
            <a:r>
              <a:rPr lang="en-US" sz="1750" b="0" i="0" u="none" strike="noStrike" cap="none" dirty="0">
                <a:solidFill>
                  <a:srgbClr val="000000"/>
                </a:solidFill>
                <a:latin typeface="Basic Sans" pitchFamily="2" charset="77"/>
                <a:ea typeface="Nunito Sans Light"/>
                <a:cs typeface="Nunito Sans Light"/>
                <a:sym typeface="Nunito Sans Light"/>
              </a:rPr>
              <a:t>Leveraging data analysis &amp; communications expertise, we take </a:t>
            </a:r>
            <a:r>
              <a:rPr lang="en-US" sz="1750" b="0" i="0" u="none" strike="noStrike" cap="none" dirty="0" err="1">
                <a:solidFill>
                  <a:srgbClr val="000000"/>
                </a:solidFill>
                <a:latin typeface="Basic Sans" pitchFamily="2" charset="77"/>
                <a:ea typeface="Nunito Sans Light"/>
                <a:cs typeface="Nunito Sans Light"/>
                <a:sym typeface="Nunito Sans Light"/>
              </a:rPr>
              <a:t>organisations</a:t>
            </a:r>
            <a:r>
              <a:rPr lang="en-US" sz="1750" b="0" i="0" u="none" strike="noStrike" cap="none" dirty="0">
                <a:solidFill>
                  <a:srgbClr val="000000"/>
                </a:solidFill>
                <a:latin typeface="Basic Sans" pitchFamily="2" charset="77"/>
                <a:ea typeface="Nunito Sans Light"/>
                <a:cs typeface="Nunito Sans Light"/>
                <a:sym typeface="Nunito Sans Light"/>
              </a:rPr>
              <a:t> on a journey that builds engagement, closes perception gaps and enhances brand image.</a:t>
            </a:r>
            <a:endParaRPr sz="1750" b="0" i="0" u="none" strike="noStrike" cap="none" dirty="0">
              <a:latin typeface="Basic Sans" pitchFamily="2" charset="77"/>
            </a:endParaRPr>
          </a:p>
        </p:txBody>
      </p:sp>
      <p:sp>
        <p:nvSpPr>
          <p:cNvPr id="185" name="Google Shape;185;p9"/>
          <p:cNvSpPr/>
          <p:nvPr/>
        </p:nvSpPr>
        <p:spPr>
          <a:xfrm>
            <a:off x="786288" y="3251100"/>
            <a:ext cx="6521410" cy="149137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750"/>
              <a:buFont typeface="Nunito Sans Light"/>
              <a:buNone/>
            </a:pPr>
            <a:r>
              <a:rPr lang="en-US" sz="1750" b="0" i="0" u="none" strike="noStrike" cap="none" dirty="0">
                <a:solidFill>
                  <a:srgbClr val="000000"/>
                </a:solidFill>
                <a:latin typeface="Basic Sans" pitchFamily="2" charset="77"/>
                <a:ea typeface="Nunito Sans Light"/>
                <a:cs typeface="Nunito Sans Light"/>
                <a:sym typeface="Nunito Sans Light"/>
              </a:rPr>
              <a:t>Culture Comms is powered by a critical partnership with Brand Strategy and Creative Communications Agency We Are Why.  </a:t>
            </a:r>
            <a:r>
              <a:rPr lang="en-US" sz="1750" b="0" i="0" u="none" strike="noStrike" cap="none" dirty="0" err="1">
                <a:solidFill>
                  <a:srgbClr val="000000"/>
                </a:solidFill>
                <a:latin typeface="Basic Sans" pitchFamily="2" charset="77"/>
                <a:ea typeface="Nunito Sans Light"/>
                <a:cs typeface="Nunito Sans Light"/>
                <a:sym typeface="Nunito Sans Light"/>
              </a:rPr>
              <a:t>Financy</a:t>
            </a:r>
            <a:r>
              <a:rPr lang="en-US" sz="1750" b="0" i="0" u="none" strike="noStrike" cap="none" dirty="0">
                <a:solidFill>
                  <a:srgbClr val="000000"/>
                </a:solidFill>
                <a:latin typeface="Basic Sans" pitchFamily="2" charset="77"/>
                <a:ea typeface="Nunito Sans Light"/>
                <a:cs typeface="Nunito Sans Light"/>
                <a:sym typeface="Nunito Sans Light"/>
              </a:rPr>
              <a:t> is the architect who creates the data-driven blueprint for change, and We Are Why is the master builder who constructs the final, engaging communications campaign that brings it all to life.</a:t>
            </a:r>
            <a:endParaRPr sz="1750" b="0" i="0" u="none" strike="noStrike" cap="none" dirty="0">
              <a:latin typeface="Basic Sans" pitchFamily="2" charset="77"/>
            </a:endParaRPr>
          </a:p>
        </p:txBody>
      </p:sp>
      <p:sp>
        <p:nvSpPr>
          <p:cNvPr id="187" name="Google Shape;187;p9"/>
          <p:cNvSpPr/>
          <p:nvPr/>
        </p:nvSpPr>
        <p:spPr>
          <a:xfrm>
            <a:off x="6647736" y="6248519"/>
            <a:ext cx="719637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189" name="Google Shape;189;p9"/>
          <p:cNvSpPr txBox="1"/>
          <p:nvPr/>
        </p:nvSpPr>
        <p:spPr>
          <a:xfrm>
            <a:off x="673668" y="4714882"/>
            <a:ext cx="5966566" cy="21445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dirty="0">
                <a:solidFill>
                  <a:srgbClr val="00B050"/>
                </a:solidFill>
                <a:latin typeface="Basic Sans Bold" pitchFamily="2" charset="77"/>
                <a:ea typeface="Calibri"/>
                <a:cs typeface="Calibri"/>
                <a:sym typeface="Calibri"/>
              </a:rPr>
              <a:t>Bianca and the team at </a:t>
            </a:r>
            <a:r>
              <a:rPr lang="en-US" i="1" dirty="0" err="1">
                <a:solidFill>
                  <a:srgbClr val="00B050"/>
                </a:solidFill>
                <a:latin typeface="Basic Sans Bold" pitchFamily="2" charset="77"/>
                <a:ea typeface="Calibri"/>
                <a:cs typeface="Calibri"/>
                <a:sym typeface="Calibri"/>
              </a:rPr>
              <a:t>Financy</a:t>
            </a:r>
            <a:r>
              <a:rPr lang="en-US" i="1" dirty="0">
                <a:solidFill>
                  <a:srgbClr val="00B050"/>
                </a:solidFill>
                <a:latin typeface="Basic Sans Bold" pitchFamily="2" charset="77"/>
                <a:ea typeface="Calibri"/>
                <a:cs typeface="Calibri"/>
                <a:sym typeface="Calibri"/>
              </a:rPr>
              <a:t> have been amazing to work with. We have successfully implemented the IMPACTER survey across our </a:t>
            </a:r>
            <a:r>
              <a:rPr lang="en-US" i="1" dirty="0" err="1">
                <a:solidFill>
                  <a:srgbClr val="00B050"/>
                </a:solidFill>
                <a:latin typeface="Basic Sans Bold" pitchFamily="2" charset="77"/>
                <a:ea typeface="Calibri"/>
                <a:cs typeface="Calibri"/>
                <a:sym typeface="Calibri"/>
              </a:rPr>
              <a:t>organisation</a:t>
            </a:r>
            <a:r>
              <a:rPr lang="en-US" i="1" dirty="0">
                <a:solidFill>
                  <a:srgbClr val="00B050"/>
                </a:solidFill>
                <a:latin typeface="Basic Sans Bold" pitchFamily="2" charset="77"/>
                <a:ea typeface="Calibri"/>
                <a:cs typeface="Calibri"/>
                <a:sym typeface="Calibri"/>
              </a:rPr>
              <a:t> and worked with the team on Culture Communications to help build on the foundational work we have down to ensure Bega Group is a more diverse, inclusive and equitable </a:t>
            </a:r>
            <a:r>
              <a:rPr lang="en-US" i="1" dirty="0" err="1">
                <a:solidFill>
                  <a:srgbClr val="00B050"/>
                </a:solidFill>
                <a:latin typeface="Basic Sans Bold" pitchFamily="2" charset="77"/>
                <a:ea typeface="Calibri"/>
                <a:cs typeface="Calibri"/>
                <a:sym typeface="Calibri"/>
              </a:rPr>
              <a:t>organisation</a:t>
            </a:r>
            <a:r>
              <a:rPr lang="en-US" i="1" dirty="0">
                <a:solidFill>
                  <a:srgbClr val="00B050"/>
                </a:solidFill>
                <a:latin typeface="Basic Sans Bold" pitchFamily="2" charset="77"/>
                <a:ea typeface="Calibri"/>
                <a:cs typeface="Calibri"/>
                <a:sym typeface="Calibri"/>
              </a:rPr>
              <a:t> for our team members, customers and community. </a:t>
            </a:r>
          </a:p>
          <a:p>
            <a:pPr marL="0" lvl="0" indent="0" algn="l" rtl="0">
              <a:spcBef>
                <a:spcPts val="0"/>
              </a:spcBef>
              <a:spcAft>
                <a:spcPts val="0"/>
              </a:spcAft>
              <a:buNone/>
            </a:pPr>
            <a:endParaRPr lang="en-US" i="1" dirty="0">
              <a:solidFill>
                <a:srgbClr val="00B050"/>
              </a:solidFill>
              <a:latin typeface="Basic Sans Bold" pitchFamily="2" charset="77"/>
              <a:ea typeface="Calibri"/>
              <a:cs typeface="Calibri"/>
              <a:sym typeface="Calibri"/>
            </a:endParaRPr>
          </a:p>
          <a:p>
            <a:pPr marL="0" lvl="0" indent="0" algn="l" rtl="0">
              <a:spcBef>
                <a:spcPts val="0"/>
              </a:spcBef>
              <a:spcAft>
                <a:spcPts val="0"/>
              </a:spcAft>
              <a:buNone/>
            </a:pPr>
            <a:endParaRPr lang="en-US" i="1" dirty="0">
              <a:solidFill>
                <a:srgbClr val="00B050"/>
              </a:solidFill>
              <a:latin typeface="Basic Sans Bold" pitchFamily="2" charset="77"/>
              <a:ea typeface="Calibri"/>
              <a:cs typeface="Calibri"/>
              <a:sym typeface="Calibri"/>
            </a:endParaRPr>
          </a:p>
          <a:p>
            <a:pPr marL="0" lvl="0" indent="0" algn="l" rtl="0">
              <a:spcBef>
                <a:spcPts val="0"/>
              </a:spcBef>
              <a:spcAft>
                <a:spcPts val="0"/>
              </a:spcAft>
              <a:buNone/>
            </a:pPr>
            <a:endParaRPr lang="en-US" i="1" dirty="0">
              <a:solidFill>
                <a:srgbClr val="00B050"/>
              </a:solidFill>
              <a:latin typeface="Basic Sans Bold" pitchFamily="2" charset="77"/>
              <a:ea typeface="Calibri"/>
              <a:cs typeface="Calibri"/>
              <a:sym typeface="Calibri"/>
            </a:endParaRPr>
          </a:p>
          <a:p>
            <a:pPr marL="0" lvl="0" indent="0" algn="l" rtl="0">
              <a:spcBef>
                <a:spcPts val="0"/>
              </a:spcBef>
              <a:spcAft>
                <a:spcPts val="0"/>
              </a:spcAft>
              <a:buNone/>
            </a:pPr>
            <a:endParaRPr lang="en-US" i="1" dirty="0">
              <a:solidFill>
                <a:srgbClr val="00B050"/>
              </a:solidFill>
              <a:latin typeface="Basic Sans Bold" pitchFamily="2" charset="77"/>
              <a:ea typeface="Calibri"/>
              <a:cs typeface="Calibri"/>
              <a:sym typeface="Calibri"/>
            </a:endParaRPr>
          </a:p>
          <a:p>
            <a:pPr marL="0" lvl="0" indent="0" algn="l" rtl="0">
              <a:spcBef>
                <a:spcPts val="0"/>
              </a:spcBef>
              <a:spcAft>
                <a:spcPts val="0"/>
              </a:spcAft>
              <a:buNone/>
            </a:pPr>
            <a:endParaRPr lang="en-US" i="1" dirty="0">
              <a:solidFill>
                <a:srgbClr val="00B050"/>
              </a:solidFill>
              <a:latin typeface="Basic Sans Bold" pitchFamily="2" charset="77"/>
              <a:ea typeface="Calibri"/>
              <a:cs typeface="Calibri"/>
              <a:sym typeface="Calibri"/>
            </a:endParaRPr>
          </a:p>
          <a:p>
            <a:pPr marL="0" lvl="0" indent="0" algn="l" rtl="0">
              <a:spcBef>
                <a:spcPts val="0"/>
              </a:spcBef>
              <a:spcAft>
                <a:spcPts val="0"/>
              </a:spcAft>
              <a:buNone/>
            </a:pPr>
            <a:r>
              <a:rPr lang="en-US" sz="1600" b="1" i="1" dirty="0">
                <a:solidFill>
                  <a:srgbClr val="195447"/>
                </a:solidFill>
                <a:highlight>
                  <a:srgbClr val="FFFFFF"/>
                </a:highlight>
              </a:rPr>
              <a:t>Jade Shillington, </a:t>
            </a:r>
            <a:r>
              <a:rPr lang="en-US" sz="1600" i="1" dirty="0">
                <a:solidFill>
                  <a:srgbClr val="195447"/>
                </a:solidFill>
                <a:highlight>
                  <a:srgbClr val="FFFFFF"/>
                </a:highlight>
              </a:rPr>
              <a:t>Manager - Diversity Equity and Inclusion</a:t>
            </a:r>
            <a:endParaRPr sz="1600" i="1" dirty="0">
              <a:solidFill>
                <a:srgbClr val="195447"/>
              </a:solidFill>
              <a:highlight>
                <a:srgbClr val="FFFFFF"/>
              </a:highlight>
              <a:latin typeface="Calibri"/>
              <a:ea typeface="Calibri"/>
              <a:cs typeface="Calibri"/>
              <a:sym typeface="Calibri"/>
            </a:endParaRPr>
          </a:p>
        </p:txBody>
      </p:sp>
      <p:grpSp>
        <p:nvGrpSpPr>
          <p:cNvPr id="5" name="Group 4">
            <a:extLst>
              <a:ext uri="{FF2B5EF4-FFF2-40B4-BE49-F238E27FC236}">
                <a16:creationId xmlns:a16="http://schemas.microsoft.com/office/drawing/2014/main" id="{4C336E2F-70FF-BAE4-D5AF-49606FFEA60E}"/>
              </a:ext>
            </a:extLst>
          </p:cNvPr>
          <p:cNvGrpSpPr/>
          <p:nvPr/>
        </p:nvGrpSpPr>
        <p:grpSpPr>
          <a:xfrm>
            <a:off x="7500203" y="1620461"/>
            <a:ext cx="6765542" cy="4413350"/>
            <a:chOff x="7884826" y="2150983"/>
            <a:chExt cx="6220918" cy="4058077"/>
          </a:xfrm>
          <a:effectLst/>
        </p:grpSpPr>
        <p:pic>
          <p:nvPicPr>
            <p:cNvPr id="6" name="Google Shape;186;p9" descr="preencoded.png">
              <a:extLst>
                <a:ext uri="{FF2B5EF4-FFF2-40B4-BE49-F238E27FC236}">
                  <a16:creationId xmlns:a16="http://schemas.microsoft.com/office/drawing/2014/main" id="{449F7170-0980-2F1A-A63F-CEB0CAF94837}"/>
                </a:ext>
              </a:extLst>
            </p:cNvPr>
            <p:cNvPicPr preferRelativeResize="0"/>
            <p:nvPr/>
          </p:nvPicPr>
          <p:blipFill rotWithShape="1">
            <a:blip r:embed="rId3">
              <a:alphaModFix/>
            </a:blip>
            <a:srcRect l="3484" t="3114" r="11474"/>
            <a:stretch>
              <a:fillRect/>
            </a:stretch>
          </p:blipFill>
          <p:spPr>
            <a:xfrm>
              <a:off x="7884826" y="2150983"/>
              <a:ext cx="6220918" cy="4058077"/>
            </a:xfrm>
            <a:prstGeom prst="rect">
              <a:avLst/>
            </a:prstGeom>
            <a:noFill/>
            <a:ln>
              <a:noFill/>
            </a:ln>
          </p:spPr>
        </p:pic>
        <p:pic>
          <p:nvPicPr>
            <p:cNvPr id="7" name="Picture 6" descr="A black text on a black background&#10;&#10;AI-generated content may be incorrect.">
              <a:extLst>
                <a:ext uri="{FF2B5EF4-FFF2-40B4-BE49-F238E27FC236}">
                  <a16:creationId xmlns:a16="http://schemas.microsoft.com/office/drawing/2014/main" id="{0DE0F407-88F0-272C-FD40-2B05F8296F86}"/>
                </a:ext>
              </a:extLst>
            </p:cNvPr>
            <p:cNvPicPr>
              <a:picLocks noChangeAspect="1"/>
            </p:cNvPicPr>
            <p:nvPr/>
          </p:nvPicPr>
          <p:blipFill>
            <a:blip r:embed="rId4">
              <a:alphaModFix/>
            </a:blip>
            <a:stretch>
              <a:fillRect/>
            </a:stretch>
          </p:blipFill>
          <p:spPr>
            <a:xfrm>
              <a:off x="10138618" y="3643485"/>
              <a:ext cx="1718602" cy="983024"/>
            </a:xfrm>
            <a:prstGeom prst="rect">
              <a:avLst/>
            </a:prstGeom>
            <a:solidFill>
              <a:schemeClr val="bg1"/>
            </a:solidFill>
          </p:spPr>
        </p:pic>
      </p:grpSp>
      <p:pic>
        <p:nvPicPr>
          <p:cNvPr id="8" name="Picture 7">
            <a:extLst>
              <a:ext uri="{FF2B5EF4-FFF2-40B4-BE49-F238E27FC236}">
                <a16:creationId xmlns:a16="http://schemas.microsoft.com/office/drawing/2014/main" id="{305ED20D-0A16-F00D-0D34-4BAD470D1180}"/>
              </a:ext>
            </a:extLst>
          </p:cNvPr>
          <p:cNvPicPr>
            <a:picLocks noChangeAspect="1"/>
          </p:cNvPicPr>
          <p:nvPr/>
        </p:nvPicPr>
        <p:blipFill>
          <a:blip r:embed="rId5"/>
          <a:stretch>
            <a:fillRect/>
          </a:stretch>
        </p:blipFill>
        <p:spPr>
          <a:xfrm>
            <a:off x="673668" y="6276695"/>
            <a:ext cx="1504734" cy="669453"/>
          </a:xfrm>
          <a:prstGeom prst="rect">
            <a:avLst/>
          </a:prstGeom>
        </p:spPr>
      </p:pic>
      <p:pic>
        <p:nvPicPr>
          <p:cNvPr id="2" name="Picture 1">
            <a:extLst>
              <a:ext uri="{FF2B5EF4-FFF2-40B4-BE49-F238E27FC236}">
                <a16:creationId xmlns:a16="http://schemas.microsoft.com/office/drawing/2014/main" id="{C5D5BDF4-C276-846E-6165-81EA2E98849C}"/>
              </a:ext>
            </a:extLst>
          </p:cNvPr>
          <p:cNvPicPr>
            <a:picLocks noChangeAspect="1"/>
          </p:cNvPicPr>
          <p:nvPr/>
        </p:nvPicPr>
        <p:blipFill>
          <a:blip r:embed="rId6"/>
          <a:stretch>
            <a:fillRect/>
          </a:stretch>
        </p:blipFill>
        <p:spPr>
          <a:xfrm>
            <a:off x="13103248" y="4714882"/>
            <a:ext cx="853484" cy="8357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Rectangle 1">
            <a:extLst>
              <a:ext uri="{FF2B5EF4-FFF2-40B4-BE49-F238E27FC236}">
                <a16:creationId xmlns:a16="http://schemas.microsoft.com/office/drawing/2014/main" id="{3DEE366C-A5D7-E562-8D31-781F285CB21F}"/>
              </a:ext>
            </a:extLst>
          </p:cNvPr>
          <p:cNvSpPr/>
          <p:nvPr/>
        </p:nvSpPr>
        <p:spPr>
          <a:xfrm>
            <a:off x="0" y="0"/>
            <a:ext cx="14630400" cy="8229600"/>
          </a:xfrm>
          <a:prstGeom prst="rect">
            <a:avLst/>
          </a:prstGeom>
          <a:solidFill>
            <a:srgbClr val="19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5" name="Google Shape;195;p10"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pic>
        <p:nvPicPr>
          <p:cNvPr id="196" name="Google Shape;196;p10" descr="preencoded.png"/>
          <p:cNvPicPr preferRelativeResize="0"/>
          <p:nvPr/>
        </p:nvPicPr>
        <p:blipFill rotWithShape="1">
          <a:blip r:embed="rId4">
            <a:alphaModFix/>
          </a:blip>
          <a:srcRect/>
          <a:stretch/>
        </p:blipFill>
        <p:spPr>
          <a:xfrm>
            <a:off x="283488" y="853678"/>
            <a:ext cx="4919305" cy="6522244"/>
          </a:xfrm>
          <a:prstGeom prst="rect">
            <a:avLst/>
          </a:prstGeom>
          <a:noFill/>
          <a:ln>
            <a:noFill/>
          </a:ln>
        </p:spPr>
      </p:pic>
      <p:sp>
        <p:nvSpPr>
          <p:cNvPr id="197" name="Google Shape;197;p10"/>
          <p:cNvSpPr/>
          <p:nvPr/>
        </p:nvSpPr>
        <p:spPr>
          <a:xfrm>
            <a:off x="6280190" y="1067384"/>
            <a:ext cx="8350210"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95447"/>
              </a:buClr>
              <a:buSzPts val="4450"/>
              <a:buFont typeface="Libre Baskerville"/>
              <a:buNone/>
            </a:pPr>
            <a:r>
              <a:rPr lang="en-US" sz="4200" dirty="0">
                <a:solidFill>
                  <a:schemeClr val="bg1"/>
                </a:solidFill>
                <a:latin typeface="Henriette" pitchFamily="2" charset="77"/>
                <a:ea typeface="Libre Baskerville"/>
                <a:cs typeface="Libre Baskerville"/>
                <a:sym typeface="Libre Baskerville"/>
              </a:rPr>
              <a:t>Become a</a:t>
            </a:r>
            <a:br>
              <a:rPr lang="en-US" sz="4200" dirty="0">
                <a:solidFill>
                  <a:schemeClr val="bg1"/>
                </a:solidFill>
                <a:latin typeface="Henriette" pitchFamily="2" charset="77"/>
                <a:ea typeface="Libre Baskerville"/>
                <a:cs typeface="Libre Baskerville"/>
                <a:sym typeface="Libre Baskerville"/>
              </a:rPr>
            </a:br>
            <a:r>
              <a:rPr lang="en-US" sz="4200" i="1" dirty="0">
                <a:solidFill>
                  <a:schemeClr val="bg1"/>
                </a:solidFill>
                <a:latin typeface="Henriette" pitchFamily="2" charset="77"/>
                <a:ea typeface="Libre Baskerville"/>
                <a:cs typeface="Libre Baskerville"/>
                <a:sym typeface="Libre Baskerville"/>
              </a:rPr>
              <a:t>Women’s Index Member </a:t>
            </a:r>
            <a:r>
              <a:rPr lang="en-US" sz="4200" b="0" i="0" u="none" strike="noStrike" cap="none" dirty="0">
                <a:solidFill>
                  <a:schemeClr val="bg1"/>
                </a:solidFill>
                <a:latin typeface="Henriette" pitchFamily="2" charset="77"/>
                <a:ea typeface="Libre Baskerville"/>
                <a:cs typeface="Libre Baskerville"/>
                <a:sym typeface="Libre Baskerville"/>
              </a:rPr>
              <a:t>Today</a:t>
            </a:r>
            <a:endParaRPr sz="4200" b="0" i="0" u="none" strike="noStrike" cap="none" dirty="0">
              <a:solidFill>
                <a:schemeClr val="bg1"/>
              </a:solidFill>
              <a:latin typeface="Henriette" pitchFamily="2" charset="77"/>
            </a:endParaRPr>
          </a:p>
        </p:txBody>
      </p:sp>
      <p:sp>
        <p:nvSpPr>
          <p:cNvPr id="198" name="Google Shape;198;p10"/>
          <p:cNvSpPr/>
          <p:nvPr/>
        </p:nvSpPr>
        <p:spPr>
          <a:xfrm>
            <a:off x="6620351" y="3388995"/>
            <a:ext cx="721625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Nunito Sans Light"/>
              <a:buNone/>
            </a:pPr>
            <a:r>
              <a:rPr lang="en-US" sz="1750" b="0" i="0" u="none" strike="noStrike" cap="none" dirty="0">
                <a:solidFill>
                  <a:schemeClr val="bg1"/>
                </a:solidFill>
                <a:latin typeface="Basic Sans" pitchFamily="2" charset="77"/>
                <a:ea typeface="Nunito Sans Light"/>
                <a:cs typeface="Nunito Sans Light"/>
                <a:sym typeface="Nunito Sans Light"/>
              </a:rPr>
              <a:t>Transform your commitment to gender equity &amp; inclusion from aspiration to measurable action with </a:t>
            </a:r>
            <a:r>
              <a:rPr lang="en-US" sz="1750" b="0" i="0" u="none" strike="noStrike" cap="none" dirty="0" err="1">
                <a:solidFill>
                  <a:schemeClr val="bg1"/>
                </a:solidFill>
                <a:latin typeface="Basic Sans" pitchFamily="2" charset="77"/>
                <a:ea typeface="Nunito Sans Light"/>
                <a:cs typeface="Nunito Sans Light"/>
                <a:sym typeface="Nunito Sans Light"/>
              </a:rPr>
              <a:t>Financy</a:t>
            </a:r>
            <a:r>
              <a:rPr lang="en-US" sz="1750" b="0" i="0" u="none" strike="noStrike" cap="none" dirty="0">
                <a:solidFill>
                  <a:schemeClr val="bg1"/>
                </a:solidFill>
                <a:latin typeface="Basic Sans" pitchFamily="2" charset="77"/>
                <a:ea typeface="Nunito Sans Light"/>
                <a:cs typeface="Nunito Sans Light"/>
                <a:sym typeface="Nunito Sans Light"/>
              </a:rPr>
              <a:t> Membership.</a:t>
            </a:r>
            <a:endParaRPr sz="1750" b="0" i="0" u="none" strike="noStrike" cap="none" dirty="0">
              <a:solidFill>
                <a:schemeClr val="bg1"/>
              </a:solidFill>
              <a:latin typeface="Basic Sans" pitchFamily="2" charset="77"/>
            </a:endParaRPr>
          </a:p>
        </p:txBody>
      </p:sp>
      <p:sp>
        <p:nvSpPr>
          <p:cNvPr id="199" name="Google Shape;199;p10"/>
          <p:cNvSpPr/>
          <p:nvPr/>
        </p:nvSpPr>
        <p:spPr>
          <a:xfrm>
            <a:off x="6280190" y="3264218"/>
            <a:ext cx="30480" cy="1236107"/>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6280190" y="5634395"/>
            <a:ext cx="7556421"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Nunito Sans Light"/>
              <a:buNone/>
            </a:pPr>
            <a:r>
              <a:rPr lang="en-US" sz="1750" b="0" i="0" u="none" strike="noStrike" cap="none" dirty="0">
                <a:solidFill>
                  <a:schemeClr val="bg1"/>
                </a:solidFill>
                <a:latin typeface="Basic Sans" pitchFamily="2" charset="77"/>
                <a:ea typeface="Nunito Sans Light"/>
                <a:cs typeface="Nunito Sans Light"/>
                <a:sym typeface="Nunito Sans Light"/>
              </a:rPr>
              <a:t>Questions? Contact our founder Bianca Hartge-Hazelman for a </a:t>
            </a:r>
            <a:r>
              <a:rPr lang="en-US" sz="1750" b="0" i="0" u="none" strike="noStrike" cap="none" dirty="0" err="1">
                <a:solidFill>
                  <a:schemeClr val="bg1"/>
                </a:solidFill>
                <a:latin typeface="Basic Sans" pitchFamily="2" charset="77"/>
                <a:ea typeface="Nunito Sans Light"/>
                <a:cs typeface="Nunito Sans Light"/>
                <a:sym typeface="Nunito Sans Light"/>
              </a:rPr>
              <a:t>personalised</a:t>
            </a:r>
            <a:r>
              <a:rPr lang="en-US" sz="1750" b="0" i="0" u="none" strike="noStrike" cap="none" dirty="0">
                <a:solidFill>
                  <a:schemeClr val="bg1"/>
                </a:solidFill>
                <a:latin typeface="Basic Sans" pitchFamily="2" charset="77"/>
                <a:ea typeface="Nunito Sans Light"/>
                <a:cs typeface="Nunito Sans Light"/>
                <a:sym typeface="Nunito Sans Light"/>
              </a:rPr>
              <a:t> consultation on which pathway is right for you: </a:t>
            </a:r>
            <a:r>
              <a:rPr lang="en-US" sz="1750" b="0" i="0" u="none" strike="noStrike" cap="none" dirty="0" err="1">
                <a:solidFill>
                  <a:schemeClr val="bg1"/>
                </a:solidFill>
                <a:latin typeface="Basic Sans" pitchFamily="2" charset="77"/>
                <a:ea typeface="Nunito Sans Light"/>
                <a:cs typeface="Nunito Sans Light"/>
                <a:sym typeface="Nunito Sans Light"/>
              </a:rPr>
              <a:t>biancahh@financy.com.au</a:t>
            </a:r>
            <a:r>
              <a:rPr lang="en-US" sz="1750" b="0" i="0" u="none" strike="noStrike" cap="none" dirty="0">
                <a:solidFill>
                  <a:schemeClr val="bg1"/>
                </a:solidFill>
                <a:latin typeface="Basic Sans" pitchFamily="2" charset="77"/>
                <a:ea typeface="Nunito Sans Light"/>
                <a:cs typeface="Nunito Sans Light"/>
                <a:sym typeface="Nunito Sans Light"/>
              </a:rPr>
              <a:t> or visit </a:t>
            </a:r>
            <a:r>
              <a:rPr lang="en-US" sz="1750" b="0" i="0" u="none" strike="noStrike" cap="none" dirty="0" err="1">
                <a:solidFill>
                  <a:schemeClr val="bg1"/>
                </a:solidFill>
                <a:latin typeface="Basic Sans" pitchFamily="2" charset="77"/>
                <a:ea typeface="Nunito Sans Light"/>
                <a:cs typeface="Nunito Sans Light"/>
                <a:sym typeface="Nunito Sans Light"/>
              </a:rPr>
              <a:t>financy.com.au</a:t>
            </a:r>
            <a:endParaRPr sz="1750" b="0" i="0" u="none" strike="noStrike" cap="none" dirty="0">
              <a:solidFill>
                <a:schemeClr val="bg1"/>
              </a:solidFill>
              <a:latin typeface="Basic Sans" pitchFamily="2" charset="77"/>
            </a:endParaRPr>
          </a:p>
        </p:txBody>
      </p:sp>
      <p:sp>
        <p:nvSpPr>
          <p:cNvPr id="201" name="Google Shape;201;p10"/>
          <p:cNvSpPr/>
          <p:nvPr/>
        </p:nvSpPr>
        <p:spPr>
          <a:xfrm>
            <a:off x="6275400" y="4901800"/>
            <a:ext cx="3534900" cy="591600"/>
          </a:xfrm>
          <a:prstGeom prst="rect">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dirty="0">
                <a:latin typeface="Basic Sans Bold" pitchFamily="2" charset="77"/>
              </a:rPr>
              <a:t>Activate Your </a:t>
            </a:r>
            <a:r>
              <a:rPr lang="en-US" sz="1900" b="1" dirty="0" err="1">
                <a:latin typeface="Basic Sans Bold" pitchFamily="2" charset="77"/>
              </a:rPr>
              <a:t>Organisation</a:t>
            </a:r>
            <a:r>
              <a:rPr lang="en-US" sz="1900" b="1" dirty="0">
                <a:latin typeface="Basic Sans Bold" pitchFamily="2" charset="77"/>
              </a:rPr>
              <a:t>!</a:t>
            </a:r>
            <a:endParaRPr sz="1900" b="1" dirty="0">
              <a:latin typeface="Basic Sans Bold" pitchFamily="2" charset="77"/>
            </a:endParaRPr>
          </a:p>
        </p:txBody>
      </p:sp>
      <p:sp>
        <p:nvSpPr>
          <p:cNvPr id="202" name="Google Shape;202;p10"/>
          <p:cNvSpPr/>
          <p:nvPr/>
        </p:nvSpPr>
        <p:spPr>
          <a:xfrm>
            <a:off x="10063775" y="4901800"/>
            <a:ext cx="3534900" cy="591600"/>
          </a:xfrm>
          <a:prstGeom prst="rect">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a:latin typeface="Basic Sans Bold" pitchFamily="2" charset="77"/>
              </a:rPr>
              <a:t>Grow Your Practice!</a:t>
            </a:r>
            <a:endParaRPr sz="1900" b="1">
              <a:latin typeface="Basic Sans Bold" pitchFamily="2" charset="7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17788CE4-E656-BE98-561A-9334548A46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238844F-5009-FCD3-B1AB-07557B776AF9}"/>
              </a:ext>
            </a:extLst>
          </p:cNvPr>
          <p:cNvSpPr/>
          <p:nvPr/>
        </p:nvSpPr>
        <p:spPr>
          <a:xfrm>
            <a:off x="0" y="0"/>
            <a:ext cx="14630400" cy="8229600"/>
          </a:xfrm>
          <a:prstGeom prst="rect">
            <a:avLst/>
          </a:prstGeom>
          <a:solidFill>
            <a:srgbClr val="19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oogle Shape;47;p1">
            <a:extLst>
              <a:ext uri="{FF2B5EF4-FFF2-40B4-BE49-F238E27FC236}">
                <a16:creationId xmlns:a16="http://schemas.microsoft.com/office/drawing/2014/main" id="{B39245CF-1BA2-2F15-78B7-2E01FAAAF995}"/>
              </a:ext>
            </a:extLst>
          </p:cNvPr>
          <p:cNvSpPr/>
          <p:nvPr/>
        </p:nvSpPr>
        <p:spPr>
          <a:xfrm>
            <a:off x="6280200" y="2328625"/>
            <a:ext cx="7556400" cy="14286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95447"/>
              </a:buClr>
              <a:buSzPts val="4450"/>
              <a:buFont typeface="Libre Baskerville"/>
              <a:buNone/>
            </a:pPr>
            <a:r>
              <a:rPr lang="en-US" sz="4450" dirty="0">
                <a:solidFill>
                  <a:srgbClr val="195447"/>
                </a:solidFill>
                <a:latin typeface="Henriette" pitchFamily="2" charset="77"/>
                <a:ea typeface="Libre Baskerville"/>
                <a:cs typeface="Libre Baskerville"/>
                <a:sym typeface="Libre Baskerville"/>
              </a:rPr>
              <a:t>Activate your Commitment!</a:t>
            </a:r>
            <a:endParaRPr sz="4450" b="0" i="0" u="none" strike="noStrike" cap="none" dirty="0">
              <a:latin typeface="Henriette" pitchFamily="2" charset="77"/>
            </a:endParaRPr>
          </a:p>
        </p:txBody>
      </p:sp>
      <p:sp>
        <p:nvSpPr>
          <p:cNvPr id="48" name="Google Shape;48;p1">
            <a:extLst>
              <a:ext uri="{FF2B5EF4-FFF2-40B4-BE49-F238E27FC236}">
                <a16:creationId xmlns:a16="http://schemas.microsoft.com/office/drawing/2014/main" id="{868EBE7E-FD1E-951F-D8B6-75F80FC0C570}"/>
              </a:ext>
            </a:extLst>
          </p:cNvPr>
          <p:cNvSpPr/>
          <p:nvPr/>
        </p:nvSpPr>
        <p:spPr>
          <a:xfrm>
            <a:off x="3686807" y="7264318"/>
            <a:ext cx="2593393" cy="549682"/>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Nunito Sans Light"/>
              <a:buNone/>
            </a:pPr>
            <a:r>
              <a:rPr lang="en-US" sz="2000" b="0" i="0" u="none" strike="noStrike" cap="none" dirty="0" err="1">
                <a:solidFill>
                  <a:schemeClr val="bg1"/>
                </a:solidFill>
                <a:latin typeface="Basic Sans" pitchFamily="2" charset="77"/>
                <a:ea typeface="Nunito Sans Light"/>
                <a:cs typeface="Nunito Sans Light"/>
                <a:sym typeface="Nunito Sans Light"/>
              </a:rPr>
              <a:t>www.financy.com.au</a:t>
            </a:r>
            <a:endParaRPr sz="2000" b="0" i="0" u="none" strike="noStrike" cap="none" dirty="0">
              <a:solidFill>
                <a:schemeClr val="bg1"/>
              </a:solidFill>
              <a:latin typeface="Basic Sans" pitchFamily="2" charset="77"/>
            </a:endParaRPr>
          </a:p>
        </p:txBody>
      </p:sp>
      <p:grpSp>
        <p:nvGrpSpPr>
          <p:cNvPr id="9" name="Group 8">
            <a:extLst>
              <a:ext uri="{FF2B5EF4-FFF2-40B4-BE49-F238E27FC236}">
                <a16:creationId xmlns:a16="http://schemas.microsoft.com/office/drawing/2014/main" id="{0BAA5B43-E735-3A10-46CB-8C7B1865115B}"/>
              </a:ext>
            </a:extLst>
          </p:cNvPr>
          <p:cNvGrpSpPr/>
          <p:nvPr/>
        </p:nvGrpSpPr>
        <p:grpSpPr>
          <a:xfrm>
            <a:off x="3888143" y="6028211"/>
            <a:ext cx="9948457" cy="1236107"/>
            <a:chOff x="3888143" y="6487229"/>
            <a:chExt cx="9948457" cy="1236107"/>
          </a:xfrm>
        </p:grpSpPr>
        <p:grpSp>
          <p:nvGrpSpPr>
            <p:cNvPr id="8" name="Group 7">
              <a:extLst>
                <a:ext uri="{FF2B5EF4-FFF2-40B4-BE49-F238E27FC236}">
                  <a16:creationId xmlns:a16="http://schemas.microsoft.com/office/drawing/2014/main" id="{03963EA5-5155-F9F3-3D74-CBCF0FF32381}"/>
                </a:ext>
              </a:extLst>
            </p:cNvPr>
            <p:cNvGrpSpPr/>
            <p:nvPr/>
          </p:nvGrpSpPr>
          <p:grpSpPr>
            <a:xfrm>
              <a:off x="3888143" y="6663626"/>
              <a:ext cx="9948457" cy="883312"/>
              <a:chOff x="1119106" y="6292312"/>
              <a:chExt cx="12392188" cy="1100288"/>
            </a:xfrm>
          </p:grpSpPr>
          <p:pic>
            <p:nvPicPr>
              <p:cNvPr id="2" name="object 53">
                <a:extLst>
                  <a:ext uri="{FF2B5EF4-FFF2-40B4-BE49-F238E27FC236}">
                    <a16:creationId xmlns:a16="http://schemas.microsoft.com/office/drawing/2014/main" id="{03BADD3F-7654-8A55-CFDE-D91903B760C3}"/>
                  </a:ext>
                </a:extLst>
              </p:cNvPr>
              <p:cNvPicPr/>
              <p:nvPr/>
            </p:nvPicPr>
            <p:blipFill>
              <a:blip r:embed="rId3" cstate="print"/>
              <a:stretch>
                <a:fillRect/>
              </a:stretch>
            </p:blipFill>
            <p:spPr>
              <a:xfrm>
                <a:off x="5785499" y="6292312"/>
                <a:ext cx="2571101" cy="1100288"/>
              </a:xfrm>
              <a:prstGeom prst="rect">
                <a:avLst/>
              </a:prstGeom>
            </p:spPr>
          </p:pic>
          <p:pic>
            <p:nvPicPr>
              <p:cNvPr id="4" name="Picture 3">
                <a:extLst>
                  <a:ext uri="{FF2B5EF4-FFF2-40B4-BE49-F238E27FC236}">
                    <a16:creationId xmlns:a16="http://schemas.microsoft.com/office/drawing/2014/main" id="{258BC5FB-D432-977A-1A6E-E7070A35CE2D}"/>
                  </a:ext>
                </a:extLst>
              </p:cNvPr>
              <p:cNvPicPr>
                <a:picLocks noChangeAspect="1"/>
              </p:cNvPicPr>
              <p:nvPr/>
            </p:nvPicPr>
            <p:blipFill>
              <a:blip r:embed="rId4"/>
              <a:stretch>
                <a:fillRect/>
              </a:stretch>
            </p:blipFill>
            <p:spPr>
              <a:xfrm>
                <a:off x="9073397" y="6292312"/>
                <a:ext cx="2120900" cy="698500"/>
              </a:xfrm>
              <a:prstGeom prst="rect">
                <a:avLst/>
              </a:prstGeom>
            </p:spPr>
          </p:pic>
          <p:pic>
            <p:nvPicPr>
              <p:cNvPr id="5" name="Picture 4">
                <a:extLst>
                  <a:ext uri="{FF2B5EF4-FFF2-40B4-BE49-F238E27FC236}">
                    <a16:creationId xmlns:a16="http://schemas.microsoft.com/office/drawing/2014/main" id="{CEFAC0D8-1932-3D43-98AA-93F5249954C7}"/>
                  </a:ext>
                </a:extLst>
              </p:cNvPr>
              <p:cNvPicPr>
                <a:picLocks noChangeAspect="1"/>
              </p:cNvPicPr>
              <p:nvPr/>
            </p:nvPicPr>
            <p:blipFill>
              <a:blip r:embed="rId5"/>
              <a:stretch>
                <a:fillRect/>
              </a:stretch>
            </p:blipFill>
            <p:spPr>
              <a:xfrm>
                <a:off x="11911094" y="6292312"/>
                <a:ext cx="1600200" cy="927100"/>
              </a:xfrm>
              <a:prstGeom prst="rect">
                <a:avLst/>
              </a:prstGeom>
            </p:spPr>
          </p:pic>
          <p:pic>
            <p:nvPicPr>
              <p:cNvPr id="6" name="Picture 5">
                <a:extLst>
                  <a:ext uri="{FF2B5EF4-FFF2-40B4-BE49-F238E27FC236}">
                    <a16:creationId xmlns:a16="http://schemas.microsoft.com/office/drawing/2014/main" id="{EE287135-A0E5-DEF4-B531-C1ACA74870B3}"/>
                  </a:ext>
                </a:extLst>
              </p:cNvPr>
              <p:cNvPicPr>
                <a:picLocks noChangeAspect="1"/>
              </p:cNvPicPr>
              <p:nvPr/>
            </p:nvPicPr>
            <p:blipFill>
              <a:blip r:embed="rId6"/>
              <a:stretch>
                <a:fillRect/>
              </a:stretch>
            </p:blipFill>
            <p:spPr>
              <a:xfrm>
                <a:off x="1119106" y="6292312"/>
                <a:ext cx="2684221" cy="1047501"/>
              </a:xfrm>
              <a:prstGeom prst="rect">
                <a:avLst/>
              </a:prstGeom>
            </p:spPr>
          </p:pic>
        </p:grpSp>
        <p:sp>
          <p:nvSpPr>
            <p:cNvPr id="7" name="Google Shape;199;p10">
              <a:extLst>
                <a:ext uri="{FF2B5EF4-FFF2-40B4-BE49-F238E27FC236}">
                  <a16:creationId xmlns:a16="http://schemas.microsoft.com/office/drawing/2014/main" id="{8C5E57EA-F5BB-1540-7527-C55B43BA70CC}"/>
                </a:ext>
              </a:extLst>
            </p:cNvPr>
            <p:cNvSpPr/>
            <p:nvPr/>
          </p:nvSpPr>
          <p:spPr>
            <a:xfrm>
              <a:off x="6785965" y="6487229"/>
              <a:ext cx="30480" cy="1236107"/>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E43647AF-D635-9661-ED7C-C2CF2133088C}"/>
              </a:ext>
            </a:extLst>
          </p:cNvPr>
          <p:cNvPicPr>
            <a:picLocks noChangeAspect="1"/>
          </p:cNvPicPr>
          <p:nvPr/>
        </p:nvPicPr>
        <p:blipFill>
          <a:blip r:embed="rId7"/>
          <a:stretch>
            <a:fillRect/>
          </a:stretch>
        </p:blipFill>
        <p:spPr>
          <a:xfrm>
            <a:off x="1242168" y="5837973"/>
            <a:ext cx="1219200" cy="1193800"/>
          </a:xfrm>
          <a:prstGeom prst="rect">
            <a:avLst/>
          </a:prstGeom>
        </p:spPr>
      </p:pic>
      <p:sp>
        <p:nvSpPr>
          <p:cNvPr id="12" name="Google Shape;48;p1">
            <a:extLst>
              <a:ext uri="{FF2B5EF4-FFF2-40B4-BE49-F238E27FC236}">
                <a16:creationId xmlns:a16="http://schemas.microsoft.com/office/drawing/2014/main" id="{FD63C1E4-2560-783E-B078-888F94AB791F}"/>
              </a:ext>
            </a:extLst>
          </p:cNvPr>
          <p:cNvSpPr/>
          <p:nvPr/>
        </p:nvSpPr>
        <p:spPr>
          <a:xfrm>
            <a:off x="398175" y="7264318"/>
            <a:ext cx="3018793" cy="549682"/>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Nunito Sans Light"/>
              <a:buNone/>
            </a:pPr>
            <a:r>
              <a:rPr lang="en-US" sz="2000" b="0" i="0" u="none" strike="noStrike" cap="none" dirty="0" err="1">
                <a:solidFill>
                  <a:schemeClr val="bg1"/>
                </a:solidFill>
                <a:latin typeface="Basic Sans" pitchFamily="2" charset="77"/>
                <a:ea typeface="Nunito Sans Light"/>
                <a:cs typeface="Nunito Sans Light"/>
                <a:sym typeface="Nunito Sans Light"/>
              </a:rPr>
              <a:t>www.wearewhy.com.au</a:t>
            </a:r>
            <a:endParaRPr sz="2000" b="0" i="0" u="none" strike="noStrike" cap="none" dirty="0">
              <a:solidFill>
                <a:schemeClr val="bg1"/>
              </a:solidFill>
              <a:latin typeface="Basic Sans" pitchFamily="2" charset="77"/>
            </a:endParaRPr>
          </a:p>
        </p:txBody>
      </p:sp>
    </p:spTree>
    <p:extLst>
      <p:ext uri="{BB962C8B-B14F-4D97-AF65-F5344CB8AC3E}">
        <p14:creationId xmlns:p14="http://schemas.microsoft.com/office/powerpoint/2010/main" val="179044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3" name="Rectangle 2">
            <a:extLst>
              <a:ext uri="{FF2B5EF4-FFF2-40B4-BE49-F238E27FC236}">
                <a16:creationId xmlns:a16="http://schemas.microsoft.com/office/drawing/2014/main" id="{75A8F797-6A5D-3743-25DE-0241A12DDFCB}"/>
              </a:ext>
            </a:extLst>
          </p:cNvPr>
          <p:cNvSpPr/>
          <p:nvPr/>
        </p:nvSpPr>
        <p:spPr>
          <a:xfrm>
            <a:off x="0" y="0"/>
            <a:ext cx="14630400" cy="8229600"/>
          </a:xfrm>
          <a:prstGeom prst="rect">
            <a:avLst/>
          </a:prstGeom>
          <a:solidFill>
            <a:srgbClr val="19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oogle Shape;47;p1"/>
          <p:cNvSpPr/>
          <p:nvPr/>
        </p:nvSpPr>
        <p:spPr>
          <a:xfrm>
            <a:off x="6280200" y="2328625"/>
            <a:ext cx="7556400" cy="14286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95447"/>
              </a:buClr>
              <a:buSzPts val="4450"/>
              <a:buFont typeface="Libre Baskerville"/>
              <a:buNone/>
            </a:pPr>
            <a:r>
              <a:rPr lang="en-US" sz="4450" dirty="0">
                <a:solidFill>
                  <a:srgbClr val="195447"/>
                </a:solidFill>
                <a:latin typeface="Henriette" pitchFamily="2" charset="77"/>
                <a:ea typeface="Libre Baskerville"/>
                <a:cs typeface="Libre Baskerville"/>
                <a:sym typeface="Libre Baskerville"/>
              </a:rPr>
              <a:t>Activate your Commitment!</a:t>
            </a:r>
            <a:endParaRPr sz="4450" b="0" i="0" u="none" strike="noStrike" cap="none" dirty="0">
              <a:latin typeface="Henriette" pitchFamily="2" charset="77"/>
            </a:endParaRPr>
          </a:p>
        </p:txBody>
      </p:sp>
      <p:sp>
        <p:nvSpPr>
          <p:cNvPr id="48" name="Google Shape;48;p1"/>
          <p:cNvSpPr/>
          <p:nvPr/>
        </p:nvSpPr>
        <p:spPr>
          <a:xfrm>
            <a:off x="6280190" y="3207543"/>
            <a:ext cx="7556421"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Nunito Sans Light"/>
              <a:buNone/>
            </a:pPr>
            <a:r>
              <a:rPr lang="en-US" sz="1750" b="0" i="0" u="none" strike="noStrike" cap="none" dirty="0">
                <a:solidFill>
                  <a:schemeClr val="bg1"/>
                </a:solidFill>
                <a:latin typeface="Basic Sans" pitchFamily="2" charset="77"/>
                <a:ea typeface="Nunito Sans Light"/>
                <a:cs typeface="Nunito Sans Light"/>
                <a:sym typeface="Nunito Sans Light"/>
              </a:rPr>
              <a:t>This Membership is for leaders turning gender equity &amp; inclusion plans into measurable progress. We </a:t>
            </a:r>
            <a:r>
              <a:rPr lang="en-US" sz="1750" dirty="0">
                <a:solidFill>
                  <a:schemeClr val="bg1"/>
                </a:solidFill>
                <a:latin typeface="Basic Sans" pitchFamily="2" charset="77"/>
                <a:ea typeface="Nunito Sans Light"/>
                <a:cs typeface="Nunito Sans Light"/>
                <a:sym typeface="Nunito Sans Light"/>
              </a:rPr>
              <a:t>support our members in mo</a:t>
            </a:r>
            <a:r>
              <a:rPr lang="en-US" sz="1750" b="0" i="0" u="none" strike="noStrike" cap="none" dirty="0">
                <a:solidFill>
                  <a:schemeClr val="bg1"/>
                </a:solidFill>
                <a:latin typeface="Basic Sans" pitchFamily="2" charset="77"/>
                <a:ea typeface="Nunito Sans Light"/>
                <a:cs typeface="Nunito Sans Light"/>
                <a:sym typeface="Nunito Sans Light"/>
              </a:rPr>
              <a:t>v</a:t>
            </a:r>
            <a:r>
              <a:rPr lang="en-US" sz="1750" dirty="0">
                <a:solidFill>
                  <a:schemeClr val="bg1"/>
                </a:solidFill>
                <a:latin typeface="Basic Sans" pitchFamily="2" charset="77"/>
                <a:ea typeface="Nunito Sans Light"/>
                <a:cs typeface="Nunito Sans Light"/>
                <a:sym typeface="Nunito Sans Light"/>
              </a:rPr>
              <a:t>ing</a:t>
            </a:r>
            <a:r>
              <a:rPr lang="en-US" sz="1750" b="0" i="0" u="none" strike="noStrike" cap="none" dirty="0">
                <a:solidFill>
                  <a:schemeClr val="bg1"/>
                </a:solidFill>
                <a:latin typeface="Basic Sans" pitchFamily="2" charset="77"/>
                <a:ea typeface="Nunito Sans Light"/>
                <a:cs typeface="Nunito Sans Light"/>
                <a:sym typeface="Nunito Sans Light"/>
              </a:rPr>
              <a:t> beyond the talk and </a:t>
            </a:r>
            <a:r>
              <a:rPr lang="en-US" sz="1750" b="0" i="0" u="none" strike="noStrike" cap="none" dirty="0" err="1">
                <a:solidFill>
                  <a:schemeClr val="bg1"/>
                </a:solidFill>
                <a:latin typeface="Basic Sans" pitchFamily="2" charset="77"/>
                <a:ea typeface="Nunito Sans Light"/>
                <a:cs typeface="Nunito Sans Light"/>
                <a:sym typeface="Nunito Sans Light"/>
              </a:rPr>
              <a:t>tickboxes</a:t>
            </a:r>
            <a:r>
              <a:rPr lang="en-US" sz="1750" b="0" i="0" u="none" strike="noStrike" cap="none" dirty="0">
                <a:solidFill>
                  <a:schemeClr val="bg1"/>
                </a:solidFill>
                <a:latin typeface="Basic Sans" pitchFamily="2" charset="77"/>
                <a:ea typeface="Nunito Sans Light"/>
                <a:cs typeface="Nunito Sans Light"/>
                <a:sym typeface="Nunito Sans Light"/>
              </a:rPr>
              <a:t> by providing the tools, strategy and communications platform to build an authentic reputation from it.</a:t>
            </a:r>
            <a:endParaRPr sz="1750" b="0" i="0" u="none" strike="noStrike" cap="none" dirty="0">
              <a:solidFill>
                <a:schemeClr val="bg1"/>
              </a:solidFill>
              <a:latin typeface="Basic Sans" pitchFamily="2" charset="77"/>
            </a:endParaRPr>
          </a:p>
        </p:txBody>
      </p:sp>
      <p:pic>
        <p:nvPicPr>
          <p:cNvPr id="2" name="object 53">
            <a:extLst>
              <a:ext uri="{FF2B5EF4-FFF2-40B4-BE49-F238E27FC236}">
                <a16:creationId xmlns:a16="http://schemas.microsoft.com/office/drawing/2014/main" id="{4B8FA7CB-C666-4BF3-B237-6C01F41A7C45}"/>
              </a:ext>
            </a:extLst>
          </p:cNvPr>
          <p:cNvPicPr/>
          <p:nvPr/>
        </p:nvPicPr>
        <p:blipFill>
          <a:blip r:embed="rId3" cstate="print"/>
          <a:stretch>
            <a:fillRect/>
          </a:stretch>
        </p:blipFill>
        <p:spPr>
          <a:xfrm>
            <a:off x="1117925" y="2818552"/>
            <a:ext cx="4676613" cy="20013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94" name="object 3">
            <a:extLst>
              <a:ext uri="{FF2B5EF4-FFF2-40B4-BE49-F238E27FC236}">
                <a16:creationId xmlns:a16="http://schemas.microsoft.com/office/drawing/2014/main" id="{2853EC1A-B8E0-1E9B-992F-5E108421D025}"/>
              </a:ext>
            </a:extLst>
          </p:cNvPr>
          <p:cNvSpPr/>
          <p:nvPr/>
        </p:nvSpPr>
        <p:spPr>
          <a:xfrm>
            <a:off x="7315198" y="0"/>
            <a:ext cx="7315201" cy="8229600"/>
          </a:xfrm>
          <a:custGeom>
            <a:avLst/>
            <a:gdLst/>
            <a:ahLst/>
            <a:cxnLst/>
            <a:rect l="l" t="t" r="r" b="b"/>
            <a:pathLst>
              <a:path w="15238730" h="7239000">
                <a:moveTo>
                  <a:pt x="0" y="7239000"/>
                </a:moveTo>
                <a:lnTo>
                  <a:pt x="15238603" y="7239000"/>
                </a:lnTo>
                <a:lnTo>
                  <a:pt x="15238603" y="0"/>
                </a:lnTo>
                <a:lnTo>
                  <a:pt x="0" y="0"/>
                </a:lnTo>
                <a:lnTo>
                  <a:pt x="0" y="7239000"/>
                </a:lnTo>
                <a:close/>
              </a:path>
            </a:pathLst>
          </a:custGeom>
          <a:solidFill>
            <a:srgbClr val="F7D6D1"/>
          </a:solidFill>
        </p:spPr>
        <p:txBody>
          <a:bodyPr wrap="square" lIns="0" tIns="0" rIns="0" bIns="0" rtlCol="0"/>
          <a:lstStyle/>
          <a:p>
            <a:endParaRPr sz="1134" dirty="0"/>
          </a:p>
        </p:txBody>
      </p:sp>
      <p:pic>
        <p:nvPicPr>
          <p:cNvPr id="3" name="object 4">
            <a:extLst>
              <a:ext uri="{FF2B5EF4-FFF2-40B4-BE49-F238E27FC236}">
                <a16:creationId xmlns:a16="http://schemas.microsoft.com/office/drawing/2014/main" id="{3D9D5A4B-E9E3-A0F0-868E-CEBEA4C002ED}"/>
              </a:ext>
            </a:extLst>
          </p:cNvPr>
          <p:cNvPicPr/>
          <p:nvPr/>
        </p:nvPicPr>
        <p:blipFill rotWithShape="1">
          <a:blip r:embed="rId3" cstate="print"/>
          <a:srcRect r="46913"/>
          <a:stretch>
            <a:fillRect/>
          </a:stretch>
        </p:blipFill>
        <p:spPr>
          <a:xfrm>
            <a:off x="0" y="0"/>
            <a:ext cx="7315200" cy="8222653"/>
          </a:xfrm>
          <a:prstGeom prst="rect">
            <a:avLst/>
          </a:prstGeom>
        </p:spPr>
      </p:pic>
      <p:sp>
        <p:nvSpPr>
          <p:cNvPr id="92" name="Rectangle 91">
            <a:extLst>
              <a:ext uri="{FF2B5EF4-FFF2-40B4-BE49-F238E27FC236}">
                <a16:creationId xmlns:a16="http://schemas.microsoft.com/office/drawing/2014/main" id="{747AE41F-9A43-FBCF-90BE-66424F50024C}"/>
              </a:ext>
            </a:extLst>
          </p:cNvPr>
          <p:cNvSpPr/>
          <p:nvPr/>
        </p:nvSpPr>
        <p:spPr>
          <a:xfrm>
            <a:off x="0" y="0"/>
            <a:ext cx="7315200" cy="8222653"/>
          </a:xfrm>
          <a:prstGeom prst="rect">
            <a:avLst/>
          </a:prstGeom>
          <a:solidFill>
            <a:schemeClr val="tx1">
              <a:alpha val="4999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Google Shape;55;p2"/>
          <p:cNvSpPr/>
          <p:nvPr/>
        </p:nvSpPr>
        <p:spPr>
          <a:xfrm>
            <a:off x="8108990" y="1520666"/>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95447"/>
              </a:buClr>
              <a:buSzPts val="4450"/>
              <a:buFont typeface="Libre Baskerville"/>
              <a:buNone/>
            </a:pPr>
            <a:r>
              <a:rPr lang="en-US" sz="4450" b="0" i="0" u="none" strike="noStrike" cap="none" dirty="0">
                <a:solidFill>
                  <a:srgbClr val="195447"/>
                </a:solidFill>
                <a:latin typeface="Henriette" pitchFamily="2" charset="77"/>
                <a:ea typeface="Libre Baskerville"/>
                <a:cs typeface="Libre Baskerville"/>
                <a:sym typeface="Libre Baskerville"/>
              </a:rPr>
              <a:t>About </a:t>
            </a:r>
            <a:r>
              <a:rPr lang="en-US" sz="4450" b="0" i="0" u="none" strike="noStrike" cap="none" dirty="0" err="1">
                <a:solidFill>
                  <a:srgbClr val="195447"/>
                </a:solidFill>
                <a:latin typeface="Henriette" pitchFamily="2" charset="77"/>
                <a:ea typeface="Libre Baskerville"/>
                <a:cs typeface="Libre Baskerville"/>
                <a:sym typeface="Libre Baskerville"/>
              </a:rPr>
              <a:t>Financy</a:t>
            </a:r>
            <a:endParaRPr sz="4450" b="0" i="0" u="none" strike="noStrike" cap="none" dirty="0">
              <a:latin typeface="Henriette" pitchFamily="2" charset="77"/>
            </a:endParaRPr>
          </a:p>
        </p:txBody>
      </p:sp>
      <p:sp>
        <p:nvSpPr>
          <p:cNvPr id="56" name="Google Shape;56;p2"/>
          <p:cNvSpPr/>
          <p:nvPr/>
        </p:nvSpPr>
        <p:spPr>
          <a:xfrm>
            <a:off x="8108990" y="2569607"/>
            <a:ext cx="5727621"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Nunito Sans Light"/>
              <a:buNone/>
            </a:pPr>
            <a:r>
              <a:rPr lang="en-US" sz="1750" b="0" i="0" u="none" strike="noStrike" cap="none" dirty="0" err="1">
                <a:solidFill>
                  <a:srgbClr val="000000"/>
                </a:solidFill>
                <a:latin typeface="Basic Sans" pitchFamily="2" charset="77"/>
                <a:ea typeface="Nunito Sans Light"/>
                <a:cs typeface="Nunito Sans Light"/>
                <a:sym typeface="Nunito Sans Light"/>
              </a:rPr>
              <a:t>Financy</a:t>
            </a:r>
            <a:r>
              <a:rPr lang="en-US" sz="1750" b="0" i="0" u="none" strike="noStrike" cap="none" dirty="0">
                <a:solidFill>
                  <a:srgbClr val="000000"/>
                </a:solidFill>
                <a:latin typeface="Basic Sans" pitchFamily="2" charset="77"/>
                <a:ea typeface="Nunito Sans Light"/>
                <a:cs typeface="Nunito Sans Light"/>
                <a:sym typeface="Nunito Sans Light"/>
              </a:rPr>
              <a:t> is a social enterprise that for the past decade has been elevating gender equality discussion through the Women's Index. </a:t>
            </a:r>
            <a:endParaRPr sz="1750" b="0" i="0" u="none" strike="noStrike" cap="none" dirty="0">
              <a:latin typeface="Basic Sans" pitchFamily="2" charset="77"/>
            </a:endParaRPr>
          </a:p>
        </p:txBody>
      </p:sp>
      <p:sp>
        <p:nvSpPr>
          <p:cNvPr id="57" name="Google Shape;57;p2"/>
          <p:cNvSpPr/>
          <p:nvPr/>
        </p:nvSpPr>
        <p:spPr>
          <a:xfrm>
            <a:off x="8108990" y="3913465"/>
            <a:ext cx="5727621"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Nunito Sans Light"/>
              <a:buNone/>
            </a:pPr>
            <a:r>
              <a:rPr lang="en-US" sz="1750" b="0" i="0" u="none" strike="noStrike" cap="none" dirty="0">
                <a:solidFill>
                  <a:srgbClr val="000000"/>
                </a:solidFill>
                <a:latin typeface="Basic Sans" pitchFamily="2" charset="77"/>
                <a:ea typeface="Nunito Sans Light"/>
                <a:cs typeface="Nunito Sans Light"/>
                <a:sym typeface="Nunito Sans Light"/>
              </a:rPr>
              <a:t>Our vision is to create a future where gender inequality is no longer an issue and inclusivity is the greatest driver of innovation, wellbeing and prosperity.</a:t>
            </a:r>
            <a:endParaRPr sz="1750" b="0" i="0" u="none" strike="noStrike" cap="none" dirty="0">
              <a:latin typeface="Basic Sans" pitchFamily="2" charset="77"/>
            </a:endParaRPr>
          </a:p>
        </p:txBody>
      </p:sp>
      <p:sp>
        <p:nvSpPr>
          <p:cNvPr id="58" name="Google Shape;58;p2"/>
          <p:cNvSpPr/>
          <p:nvPr/>
        </p:nvSpPr>
        <p:spPr>
          <a:xfrm>
            <a:off x="8108990" y="5257324"/>
            <a:ext cx="5727621"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Nunito Sans Light"/>
              <a:buNone/>
            </a:pPr>
            <a:r>
              <a:rPr lang="en-US" sz="1750" b="0" i="0" u="none" strike="noStrike" cap="none" dirty="0">
                <a:solidFill>
                  <a:srgbClr val="000000"/>
                </a:solidFill>
                <a:latin typeface="Basic Sans" pitchFamily="2" charset="77"/>
                <a:ea typeface="Nunito Sans Light"/>
                <a:cs typeface="Nunito Sans Light"/>
                <a:sym typeface="Nunito Sans Light"/>
              </a:rPr>
              <a:t>To get there, our mission is to arm business leaders with the data, strategy, and communications to move from paralysis to progress, turning commitments into an authentic and compelling advantage. </a:t>
            </a:r>
            <a:endParaRPr sz="1750" b="0" i="0" u="none" strike="noStrike" cap="none" dirty="0">
              <a:latin typeface="Basic Sans" pitchFamily="2" charset="77"/>
            </a:endParaRPr>
          </a:p>
        </p:txBody>
      </p:sp>
      <p:pic>
        <p:nvPicPr>
          <p:cNvPr id="88" name="Picture 87">
            <a:extLst>
              <a:ext uri="{FF2B5EF4-FFF2-40B4-BE49-F238E27FC236}">
                <a16:creationId xmlns:a16="http://schemas.microsoft.com/office/drawing/2014/main" id="{4E198EE0-11CE-EDD3-F0F6-54813964F89B}"/>
              </a:ext>
            </a:extLst>
          </p:cNvPr>
          <p:cNvPicPr>
            <a:picLocks noChangeAspect="1"/>
          </p:cNvPicPr>
          <p:nvPr/>
        </p:nvPicPr>
        <p:blipFill>
          <a:blip r:embed="rId4"/>
          <a:stretch>
            <a:fillRect/>
          </a:stretch>
        </p:blipFill>
        <p:spPr>
          <a:xfrm>
            <a:off x="1976794" y="3366510"/>
            <a:ext cx="5338406" cy="4506629"/>
          </a:xfrm>
          <a:prstGeom prst="rect">
            <a:avLst/>
          </a:prstGeom>
        </p:spPr>
      </p:pic>
      <p:pic>
        <p:nvPicPr>
          <p:cNvPr id="89" name="Picture 88">
            <a:extLst>
              <a:ext uri="{FF2B5EF4-FFF2-40B4-BE49-F238E27FC236}">
                <a16:creationId xmlns:a16="http://schemas.microsoft.com/office/drawing/2014/main" id="{264C1802-4061-4F49-925B-F72627D7D88E}"/>
              </a:ext>
            </a:extLst>
          </p:cNvPr>
          <p:cNvPicPr>
            <a:picLocks noChangeAspect="1"/>
          </p:cNvPicPr>
          <p:nvPr/>
        </p:nvPicPr>
        <p:blipFill>
          <a:blip r:embed="rId5"/>
          <a:stretch>
            <a:fillRect/>
          </a:stretch>
        </p:blipFill>
        <p:spPr>
          <a:xfrm rot="475825">
            <a:off x="5580671" y="1821034"/>
            <a:ext cx="1315641" cy="1871134"/>
          </a:xfrm>
          <a:prstGeom prst="rect">
            <a:avLst/>
          </a:prstGeom>
          <a:effectLst>
            <a:outerShdw blurRad="50800" dist="38100" dir="2700000" algn="tl" rotWithShape="0">
              <a:prstClr val="black">
                <a:alpha val="40000"/>
              </a:prstClr>
            </a:outerShdw>
          </a:effectLst>
        </p:spPr>
      </p:pic>
      <p:sp>
        <p:nvSpPr>
          <p:cNvPr id="90" name="object 99">
            <a:extLst>
              <a:ext uri="{FF2B5EF4-FFF2-40B4-BE49-F238E27FC236}">
                <a16:creationId xmlns:a16="http://schemas.microsoft.com/office/drawing/2014/main" id="{E5CE31D2-F0BB-30AE-D91E-1DDD39025643}"/>
              </a:ext>
            </a:extLst>
          </p:cNvPr>
          <p:cNvSpPr txBox="1"/>
          <p:nvPr/>
        </p:nvSpPr>
        <p:spPr>
          <a:xfrm rot="21180000">
            <a:off x="614312" y="1720419"/>
            <a:ext cx="5767322" cy="2072362"/>
          </a:xfrm>
          <a:prstGeom prst="rect">
            <a:avLst/>
          </a:prstGeom>
        </p:spPr>
        <p:txBody>
          <a:bodyPr vert="horz" wrap="square" lIns="0" tIns="0" rIns="0" bIns="0" rtlCol="0">
            <a:spAutoFit/>
          </a:bodyPr>
          <a:lstStyle/>
          <a:p>
            <a:pPr>
              <a:lnSpc>
                <a:spcPts val="7975"/>
              </a:lnSpc>
            </a:pPr>
            <a:r>
              <a:rPr lang="en-GB" sz="19300" spc="-170" dirty="0">
                <a:solidFill>
                  <a:srgbClr val="FFFFFF"/>
                </a:solidFill>
                <a:latin typeface="Freestyle Script"/>
                <a:cs typeface="Freestyle Script"/>
              </a:rPr>
              <a:t>8</a:t>
            </a:r>
            <a:r>
              <a:rPr lang="en-GB" sz="9600" spc="-170" dirty="0">
                <a:solidFill>
                  <a:srgbClr val="FFFFFF"/>
                </a:solidFill>
                <a:latin typeface="Freestyle Script"/>
                <a:cs typeface="Freestyle Script"/>
              </a:rPr>
              <a:t>Million</a:t>
            </a:r>
            <a:br>
              <a:rPr lang="en-GB" sz="7200" spc="-170" dirty="0">
                <a:solidFill>
                  <a:srgbClr val="FFFFFF"/>
                </a:solidFill>
                <a:latin typeface="Freestyle Script"/>
                <a:cs typeface="Freestyle Script"/>
              </a:rPr>
            </a:br>
            <a:r>
              <a:rPr lang="en-GB" sz="6600" spc="-170" dirty="0">
                <a:solidFill>
                  <a:srgbClr val="FFFFFF"/>
                </a:solidFill>
                <a:latin typeface="Freestyle Script"/>
                <a:cs typeface="Freestyle Script"/>
              </a:rPr>
              <a:t>Media Views per Year!</a:t>
            </a:r>
            <a:endParaRPr sz="7200" baseline="1291" dirty="0">
              <a:latin typeface="Freestyle Script"/>
              <a:cs typeface="Freestyle Scrip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p:nvPr/>
        </p:nvSpPr>
        <p:spPr>
          <a:xfrm>
            <a:off x="563285" y="442555"/>
            <a:ext cx="13444538" cy="502801"/>
          </a:xfrm>
          <a:prstGeom prst="rect">
            <a:avLst/>
          </a:prstGeom>
          <a:noFill/>
          <a:ln>
            <a:noFill/>
          </a:ln>
        </p:spPr>
        <p:txBody>
          <a:bodyPr spcFirstLastPara="1" wrap="square" lIns="0" tIns="0" rIns="0" bIns="0" anchor="t" anchorCtr="0">
            <a:noAutofit/>
          </a:bodyPr>
          <a:lstStyle/>
          <a:p>
            <a:pPr marL="0" marR="0" lvl="0" indent="0" algn="l" rtl="0">
              <a:lnSpc>
                <a:spcPct val="125396"/>
              </a:lnSpc>
              <a:spcBef>
                <a:spcPts val="0"/>
              </a:spcBef>
              <a:spcAft>
                <a:spcPts val="0"/>
              </a:spcAft>
              <a:buClr>
                <a:srgbClr val="195447"/>
              </a:buClr>
              <a:buSzPts val="3150"/>
              <a:buFont typeface="Libre Baskerville"/>
              <a:buNone/>
            </a:pPr>
            <a:r>
              <a:rPr lang="en-US" sz="4200" b="0" i="0" u="none" strike="noStrike" cap="none" dirty="0">
                <a:solidFill>
                  <a:srgbClr val="195447"/>
                </a:solidFill>
                <a:latin typeface="Henriette" pitchFamily="2" charset="77"/>
                <a:ea typeface="Libre Baskerville"/>
                <a:cs typeface="Libre Baskerville"/>
                <a:sym typeface="Libre Baskerville"/>
              </a:rPr>
              <a:t>Pathways to Activate on Gender Equity &amp; Inclusion</a:t>
            </a:r>
            <a:endParaRPr sz="4200" b="0" i="0" u="none" strike="noStrike" cap="none" dirty="0">
              <a:latin typeface="Henriette" pitchFamily="2" charset="77"/>
            </a:endParaRPr>
          </a:p>
        </p:txBody>
      </p:sp>
      <p:sp>
        <p:nvSpPr>
          <p:cNvPr id="65" name="Google Shape;65;p3"/>
          <p:cNvSpPr/>
          <p:nvPr/>
        </p:nvSpPr>
        <p:spPr>
          <a:xfrm>
            <a:off x="563285" y="1589007"/>
            <a:ext cx="6751915" cy="51506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250"/>
              <a:buFont typeface="Nunito Sans Light"/>
              <a:buNone/>
            </a:pPr>
            <a:r>
              <a:rPr lang="en-US" sz="1600" b="0" i="0" u="none" strike="noStrike" cap="none" dirty="0">
                <a:solidFill>
                  <a:srgbClr val="000000"/>
                </a:solidFill>
                <a:latin typeface="Basic Sans" pitchFamily="2" charset="77"/>
                <a:ea typeface="Nunito Sans Light"/>
                <a:cs typeface="Nunito Sans Light"/>
                <a:sym typeface="Nunito Sans Light"/>
              </a:rPr>
              <a:t>Our Women's Index Membership is designed with two distinct paths</a:t>
            </a:r>
          </a:p>
          <a:p>
            <a:pPr marL="0" marR="0" lvl="0" indent="0" algn="l" rtl="0">
              <a:lnSpc>
                <a:spcPct val="160000"/>
              </a:lnSpc>
              <a:spcBef>
                <a:spcPts val="0"/>
              </a:spcBef>
              <a:spcAft>
                <a:spcPts val="0"/>
              </a:spcAft>
              <a:buClr>
                <a:srgbClr val="000000"/>
              </a:buClr>
              <a:buSzPts val="1250"/>
              <a:buFont typeface="Nunito Sans Light"/>
              <a:buNone/>
            </a:pPr>
            <a:r>
              <a:rPr lang="en-US" sz="1600" b="0" i="0" u="none" strike="noStrike" cap="none" dirty="0">
                <a:solidFill>
                  <a:srgbClr val="000000"/>
                </a:solidFill>
                <a:latin typeface="Basic Sans" pitchFamily="2" charset="77"/>
                <a:ea typeface="Nunito Sans Light"/>
                <a:cs typeface="Nunito Sans Light"/>
                <a:sym typeface="Nunito Sans Light"/>
              </a:rPr>
              <a:t>to create meaningful change:</a:t>
            </a:r>
            <a:endParaRPr sz="1600" b="0" i="0" u="none" strike="noStrike" cap="none" dirty="0">
              <a:latin typeface="Basic Sans" pitchFamily="2" charset="77"/>
            </a:endParaRPr>
          </a:p>
        </p:txBody>
      </p:sp>
      <p:sp>
        <p:nvSpPr>
          <p:cNvPr id="67" name="Google Shape;67;p3"/>
          <p:cNvSpPr/>
          <p:nvPr/>
        </p:nvSpPr>
        <p:spPr>
          <a:xfrm>
            <a:off x="1086207" y="2904647"/>
            <a:ext cx="6228993" cy="362068"/>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000000"/>
              </a:buClr>
              <a:buSzPts val="1550"/>
              <a:buFont typeface="Libre Baskerville"/>
              <a:buNone/>
            </a:pPr>
            <a:r>
              <a:rPr lang="en-US" sz="2400" b="0" i="1" u="none" strike="noStrike" cap="none" dirty="0">
                <a:solidFill>
                  <a:srgbClr val="195447"/>
                </a:solidFill>
                <a:latin typeface="Henriette" pitchFamily="2" charset="77"/>
                <a:ea typeface="Libre Baskerville"/>
                <a:cs typeface="Libre Baskerville"/>
                <a:sym typeface="Libre Baskerville"/>
              </a:rPr>
              <a:t>Corporate Membership</a:t>
            </a:r>
            <a:endParaRPr sz="2400" b="0" i="1" u="none" strike="noStrike" cap="none" dirty="0">
              <a:solidFill>
                <a:srgbClr val="195447"/>
              </a:solidFill>
              <a:latin typeface="Henriette" pitchFamily="2" charset="77"/>
            </a:endParaRPr>
          </a:p>
        </p:txBody>
      </p:sp>
      <p:sp>
        <p:nvSpPr>
          <p:cNvPr id="68" name="Google Shape;68;p3"/>
          <p:cNvSpPr/>
          <p:nvPr/>
        </p:nvSpPr>
        <p:spPr>
          <a:xfrm>
            <a:off x="1086207" y="3316961"/>
            <a:ext cx="6032659" cy="77259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250"/>
              <a:buFont typeface="Nunito Sans Light"/>
              <a:buNone/>
            </a:pPr>
            <a:r>
              <a:rPr lang="en-US" sz="1600" b="1" dirty="0">
                <a:solidFill>
                  <a:schemeClr val="dk1"/>
                </a:solidFill>
                <a:latin typeface="Basic Sans Bold" pitchFamily="2" charset="77"/>
              </a:rPr>
              <a:t>For Corporate Leaders</a:t>
            </a:r>
            <a:r>
              <a:rPr lang="en-US" sz="1600" dirty="0">
                <a:solidFill>
                  <a:schemeClr val="dk1"/>
                </a:solidFill>
                <a:latin typeface="Basic Sans" pitchFamily="2" charset="77"/>
              </a:rPr>
              <a:t> who must translate their gender equity and inclusion strategy into measurable, communicable results. </a:t>
            </a:r>
            <a:br>
              <a:rPr lang="en-US" sz="1600" dirty="0">
                <a:solidFill>
                  <a:schemeClr val="dk1"/>
                </a:solidFill>
                <a:latin typeface="Basic Sans" pitchFamily="2" charset="77"/>
              </a:rPr>
            </a:br>
            <a:r>
              <a:rPr lang="en-US" sz="1600" dirty="0">
                <a:solidFill>
                  <a:schemeClr val="dk1"/>
                </a:solidFill>
                <a:latin typeface="Basic Sans" pitchFamily="2" charset="77"/>
              </a:rPr>
              <a:t>We provide the architecture for authentic progress</a:t>
            </a:r>
            <a:endParaRPr sz="1600" b="0" i="0" u="none" strike="noStrike" cap="none" dirty="0">
              <a:latin typeface="Basic Sans" pitchFamily="2" charset="77"/>
            </a:endParaRPr>
          </a:p>
        </p:txBody>
      </p:sp>
      <p:sp>
        <p:nvSpPr>
          <p:cNvPr id="70" name="Google Shape;70;p3"/>
          <p:cNvSpPr/>
          <p:nvPr/>
        </p:nvSpPr>
        <p:spPr>
          <a:xfrm>
            <a:off x="1086207" y="4962885"/>
            <a:ext cx="6228993" cy="362068"/>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000000"/>
              </a:buClr>
              <a:buSzPts val="1550"/>
              <a:buFont typeface="Libre Baskerville"/>
              <a:buNone/>
            </a:pPr>
            <a:r>
              <a:rPr lang="en-US" sz="2400" b="0" i="1" u="none" strike="noStrike" cap="none" dirty="0">
                <a:solidFill>
                  <a:srgbClr val="195447"/>
                </a:solidFill>
                <a:latin typeface="Henriette" pitchFamily="2" charset="77"/>
                <a:ea typeface="Libre Baskerville"/>
                <a:cs typeface="Libre Baskerville"/>
                <a:sym typeface="Libre Baskerville"/>
              </a:rPr>
              <a:t>Consultant Membership</a:t>
            </a:r>
            <a:endParaRPr sz="2400" b="0" i="1" u="none" strike="noStrike" cap="none" dirty="0">
              <a:solidFill>
                <a:srgbClr val="195447"/>
              </a:solidFill>
              <a:latin typeface="Henriette" pitchFamily="2" charset="77"/>
            </a:endParaRPr>
          </a:p>
        </p:txBody>
      </p:sp>
      <p:sp>
        <p:nvSpPr>
          <p:cNvPr id="71" name="Google Shape;71;p3"/>
          <p:cNvSpPr/>
          <p:nvPr/>
        </p:nvSpPr>
        <p:spPr>
          <a:xfrm>
            <a:off x="1086207" y="5375200"/>
            <a:ext cx="6032659" cy="77259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250"/>
              <a:buFont typeface="Nunito Sans Light"/>
              <a:buNone/>
            </a:pPr>
            <a:r>
              <a:rPr lang="en-US" sz="1600" dirty="0">
                <a:solidFill>
                  <a:schemeClr val="dk1"/>
                </a:solidFill>
                <a:latin typeface="Basic Sans" pitchFamily="2" charset="77"/>
              </a:rPr>
              <a:t>For </a:t>
            </a:r>
            <a:r>
              <a:rPr lang="en-US" sz="1600" b="1" dirty="0">
                <a:solidFill>
                  <a:schemeClr val="dk1"/>
                </a:solidFill>
                <a:latin typeface="Basic Sans Bold" pitchFamily="2" charset="77"/>
              </a:rPr>
              <a:t>Specialist Advisers</a:t>
            </a:r>
            <a:r>
              <a:rPr lang="en-US" sz="1600" dirty="0">
                <a:solidFill>
                  <a:schemeClr val="dk1"/>
                </a:solidFill>
                <a:latin typeface="Basic Sans" pitchFamily="2" charset="77"/>
              </a:rPr>
              <a:t> who want to equip their clients with credible, data-driven solutions for gender equity and inclusion.</a:t>
            </a:r>
            <a:endParaRPr sz="1600" i="0" u="none" strike="noStrike" cap="none" dirty="0">
              <a:latin typeface="Basic Sans" pitchFamily="2" charset="77"/>
            </a:endParaRPr>
          </a:p>
        </p:txBody>
      </p:sp>
      <p:pic>
        <p:nvPicPr>
          <p:cNvPr id="72" name="Google Shape;72;p3" descr="preencoded.png"/>
          <p:cNvPicPr preferRelativeResize="0"/>
          <p:nvPr/>
        </p:nvPicPr>
        <p:blipFill rotWithShape="1">
          <a:blip r:embed="rId3">
            <a:alphaModFix/>
          </a:blip>
          <a:srcRect/>
          <a:stretch/>
        </p:blipFill>
        <p:spPr>
          <a:xfrm>
            <a:off x="8319720" y="1333192"/>
            <a:ext cx="4774789" cy="5216367"/>
          </a:xfrm>
          <a:prstGeom prst="rect">
            <a:avLst/>
          </a:prstGeom>
          <a:noFill/>
          <a:ln>
            <a:noFill/>
          </a:ln>
        </p:spPr>
      </p:pic>
      <p:sp>
        <p:nvSpPr>
          <p:cNvPr id="2" name="Google Shape;61;p2">
            <a:extLst>
              <a:ext uri="{FF2B5EF4-FFF2-40B4-BE49-F238E27FC236}">
                <a16:creationId xmlns:a16="http://schemas.microsoft.com/office/drawing/2014/main" id="{52D6E488-CA6F-8450-F2BB-3272EFD8C1D9}"/>
              </a:ext>
            </a:extLst>
          </p:cNvPr>
          <p:cNvSpPr/>
          <p:nvPr/>
        </p:nvSpPr>
        <p:spPr>
          <a:xfrm>
            <a:off x="563285" y="3021015"/>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1;p2">
            <a:extLst>
              <a:ext uri="{FF2B5EF4-FFF2-40B4-BE49-F238E27FC236}">
                <a16:creationId xmlns:a16="http://schemas.microsoft.com/office/drawing/2014/main" id="{128B55B3-191F-E293-F9FB-239E7351E4CF}"/>
              </a:ext>
            </a:extLst>
          </p:cNvPr>
          <p:cNvSpPr/>
          <p:nvPr/>
        </p:nvSpPr>
        <p:spPr>
          <a:xfrm>
            <a:off x="563285" y="5079253"/>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AFB43144-625D-D736-DA5E-E29D8BEEFBD8}"/>
              </a:ext>
            </a:extLst>
          </p:cNvPr>
          <p:cNvSpPr txBox="1"/>
          <p:nvPr/>
        </p:nvSpPr>
        <p:spPr>
          <a:xfrm>
            <a:off x="4686608" y="7048800"/>
            <a:ext cx="9528155"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Your Experienced Activation Team Awaits </a:t>
            </a:r>
            <a:endParaRPr lang="en-US" sz="3200" b="0" i="1" u="none" strike="noStrike" cap="none" dirty="0">
              <a:solidFill>
                <a:srgbClr val="175447"/>
              </a:solidFill>
              <a:latin typeface="Henriette" pitchFamily="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4"/>
          <p:cNvSpPr/>
          <p:nvPr/>
        </p:nvSpPr>
        <p:spPr>
          <a:xfrm>
            <a:off x="754023" y="592455"/>
            <a:ext cx="13122354" cy="134659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195447"/>
              </a:buClr>
              <a:buSzPts val="4200"/>
              <a:buFont typeface="Libre Baskerville"/>
              <a:buNone/>
            </a:pPr>
            <a:r>
              <a:rPr lang="en-US" sz="4200" b="0" i="1" u="none" strike="noStrike" cap="none" dirty="0">
                <a:solidFill>
                  <a:srgbClr val="195447"/>
                </a:solidFill>
                <a:latin typeface="Henriette" pitchFamily="2" charset="77"/>
                <a:ea typeface="Libre Baskerville"/>
                <a:cs typeface="Libre Baskerville"/>
                <a:sym typeface="Libre Baskerville"/>
              </a:rPr>
              <a:t>Corporate Membership:</a:t>
            </a:r>
            <a:br>
              <a:rPr lang="en-US" sz="4200" b="0" i="0" u="none" strike="noStrike" cap="none" dirty="0">
                <a:solidFill>
                  <a:srgbClr val="195447"/>
                </a:solidFill>
                <a:latin typeface="Henriette" pitchFamily="2" charset="77"/>
                <a:ea typeface="Libre Baskerville"/>
                <a:cs typeface="Libre Baskerville"/>
                <a:sym typeface="Libre Baskerville"/>
              </a:rPr>
            </a:br>
            <a:r>
              <a:rPr lang="en-US" sz="4200" b="0" i="0" u="none" strike="noStrike" cap="none" dirty="0">
                <a:solidFill>
                  <a:srgbClr val="195447"/>
                </a:solidFill>
                <a:latin typeface="Henriette" pitchFamily="2" charset="77"/>
                <a:ea typeface="Libre Baskerville"/>
                <a:cs typeface="Libre Baskerville"/>
                <a:sym typeface="Libre Baskerville"/>
              </a:rPr>
              <a:t>Turn Data Into Communicable Action</a:t>
            </a:r>
            <a:endParaRPr sz="4200" b="0" i="0" u="none" strike="noStrike" cap="none" dirty="0">
              <a:latin typeface="Henriette" pitchFamily="2" charset="77"/>
            </a:endParaRPr>
          </a:p>
        </p:txBody>
      </p:sp>
      <p:sp>
        <p:nvSpPr>
          <p:cNvPr id="79" name="Google Shape;79;p4"/>
          <p:cNvSpPr/>
          <p:nvPr/>
        </p:nvSpPr>
        <p:spPr>
          <a:xfrm>
            <a:off x="1489163" y="6980449"/>
            <a:ext cx="11663757" cy="60419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00000"/>
              </a:buClr>
              <a:buSzPts val="1650"/>
              <a:buFont typeface="Nunito Sans Light"/>
              <a:buNone/>
            </a:pPr>
            <a:r>
              <a:rPr lang="en-US" sz="2000" b="1" i="0" u="none" strike="noStrike" cap="none" dirty="0">
                <a:solidFill>
                  <a:srgbClr val="000000"/>
                </a:solidFill>
                <a:latin typeface="Basic Sans Bold" pitchFamily="2" charset="77"/>
                <a:ea typeface="Nunito Sans Light"/>
                <a:cs typeface="Nunito Sans Light"/>
                <a:sym typeface="Nunito Sans Light"/>
              </a:rPr>
              <a:t>Move from "the Plan" or what we call "data paralysis" to communicable progress</a:t>
            </a:r>
          </a:p>
          <a:p>
            <a:pPr marL="0" marR="0" lvl="0" indent="0" algn="ctr" rtl="0">
              <a:spcBef>
                <a:spcPts val="0"/>
              </a:spcBef>
              <a:spcAft>
                <a:spcPts val="0"/>
              </a:spcAft>
              <a:buClr>
                <a:srgbClr val="000000"/>
              </a:buClr>
              <a:buSzPts val="1650"/>
              <a:buFont typeface="Nunito Sans Light"/>
              <a:buNone/>
            </a:pPr>
            <a:r>
              <a:rPr lang="en-US" sz="2000" b="1" i="0" u="none" strike="noStrike" cap="none" dirty="0">
                <a:solidFill>
                  <a:srgbClr val="000000"/>
                </a:solidFill>
                <a:latin typeface="Basic Sans Bold" pitchFamily="2" charset="77"/>
                <a:ea typeface="Nunito Sans Light"/>
                <a:cs typeface="Nunito Sans Light"/>
                <a:sym typeface="Nunito Sans Light"/>
              </a:rPr>
              <a:t>by connecting your internal reality with your external brand perception.</a:t>
            </a:r>
            <a:endParaRPr sz="2000" b="1" i="0" u="none" strike="noStrike" cap="none" dirty="0">
              <a:latin typeface="Basic Sans Bold" pitchFamily="2" charset="77"/>
            </a:endParaRPr>
          </a:p>
        </p:txBody>
      </p:sp>
      <p:sp>
        <p:nvSpPr>
          <p:cNvPr id="80" name="Google Shape;80;p4"/>
          <p:cNvSpPr/>
          <p:nvPr/>
        </p:nvSpPr>
        <p:spPr>
          <a:xfrm>
            <a:off x="1474045" y="2521998"/>
            <a:ext cx="3546024" cy="294911"/>
          </a:xfrm>
          <a:prstGeom prst="rect">
            <a:avLst/>
          </a:prstGeom>
          <a:noFill/>
          <a:ln>
            <a:noFill/>
          </a:ln>
        </p:spPr>
        <p:txBody>
          <a:bodyPr spcFirstLastPara="1" wrap="square" lIns="0" tIns="0" rIns="0" bIns="0" anchor="t" anchorCtr="0">
            <a:noAutofit/>
          </a:bodyPr>
          <a:lstStyle/>
          <a:p>
            <a:pPr marL="0" marR="0" lvl="0" indent="0" algn="r" rtl="0">
              <a:lnSpc>
                <a:spcPct val="126190"/>
              </a:lnSpc>
              <a:spcBef>
                <a:spcPts val="0"/>
              </a:spcBef>
              <a:spcAft>
                <a:spcPts val="0"/>
              </a:spcAft>
              <a:buClr>
                <a:srgbClr val="000000"/>
              </a:buClr>
              <a:buSzPts val="2100"/>
              <a:buFont typeface="Libre Baskerville"/>
              <a:buNone/>
            </a:pPr>
            <a:r>
              <a:rPr lang="en-US" sz="2100" b="0" i="0" u="none" strike="noStrike" cap="none" dirty="0">
                <a:solidFill>
                  <a:srgbClr val="7030A0"/>
                </a:solidFill>
                <a:latin typeface="Henriette" pitchFamily="2" charset="77"/>
                <a:ea typeface="Libre Baskerville"/>
                <a:cs typeface="Libre Baskerville"/>
                <a:sym typeface="Libre Baskerville"/>
              </a:rPr>
              <a:t>Diagnose Your Culture</a:t>
            </a:r>
            <a:endParaRPr sz="2100" b="0" i="0" u="none" strike="noStrike" cap="none" dirty="0">
              <a:solidFill>
                <a:srgbClr val="7030A0"/>
              </a:solidFill>
              <a:latin typeface="Henriette" pitchFamily="2" charset="77"/>
            </a:endParaRPr>
          </a:p>
        </p:txBody>
      </p:sp>
      <p:sp>
        <p:nvSpPr>
          <p:cNvPr id="81" name="Google Shape;81;p4"/>
          <p:cNvSpPr/>
          <p:nvPr/>
        </p:nvSpPr>
        <p:spPr>
          <a:xfrm>
            <a:off x="996254" y="3069557"/>
            <a:ext cx="4023888" cy="1208397"/>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000000"/>
              </a:buClr>
              <a:buSzPts val="1650"/>
              <a:buFont typeface="Nunito Sans Light"/>
              <a:buNone/>
            </a:pPr>
            <a:r>
              <a:rPr lang="en-US" sz="1600" b="0" i="0" u="none" strike="noStrike" cap="none" dirty="0">
                <a:solidFill>
                  <a:srgbClr val="000000"/>
                </a:solidFill>
                <a:latin typeface="Basic Sans" pitchFamily="2" charset="77"/>
                <a:ea typeface="Nunito Sans Light"/>
                <a:cs typeface="Nunito Sans Light"/>
                <a:sym typeface="Nunito Sans Light"/>
              </a:rPr>
              <a:t>Full access to the IMPACTER™ platform to measure and track your </a:t>
            </a:r>
            <a:r>
              <a:rPr lang="en-US" sz="1600" b="0" i="0" u="none" strike="noStrike" cap="none" dirty="0" err="1">
                <a:solidFill>
                  <a:srgbClr val="000000"/>
                </a:solidFill>
                <a:latin typeface="Basic Sans" pitchFamily="2" charset="77"/>
                <a:ea typeface="Nunito Sans Light"/>
                <a:cs typeface="Nunito Sans Light"/>
                <a:sym typeface="Nunito Sans Light"/>
              </a:rPr>
              <a:t>organisation's</a:t>
            </a:r>
            <a:r>
              <a:rPr lang="en-US" sz="1600" b="0" i="0" u="none" strike="noStrike" cap="none" dirty="0">
                <a:solidFill>
                  <a:srgbClr val="000000"/>
                </a:solidFill>
                <a:latin typeface="Basic Sans" pitchFamily="2" charset="77"/>
                <a:ea typeface="Nunito Sans Light"/>
                <a:cs typeface="Nunito Sans Light"/>
                <a:sym typeface="Nunito Sans Light"/>
              </a:rPr>
              <a:t> gender equity progress and the critical employer/employee perception gaps</a:t>
            </a:r>
            <a:endParaRPr sz="1600" b="0" i="0" u="none" strike="noStrike" cap="none" dirty="0">
              <a:latin typeface="Basic Sans" pitchFamily="2" charset="77"/>
            </a:endParaRPr>
          </a:p>
        </p:txBody>
      </p:sp>
      <p:pic>
        <p:nvPicPr>
          <p:cNvPr id="82" name="Google Shape;82;p4" descr="preencoded.png"/>
          <p:cNvPicPr preferRelativeResize="0"/>
          <p:nvPr/>
        </p:nvPicPr>
        <p:blipFill rotWithShape="1">
          <a:blip r:embed="rId3">
            <a:alphaModFix/>
          </a:blip>
          <a:srcRect/>
          <a:stretch/>
        </p:blipFill>
        <p:spPr>
          <a:xfrm>
            <a:off x="5303256" y="2266979"/>
            <a:ext cx="4023888" cy="4023888"/>
          </a:xfrm>
          <a:prstGeom prst="rect">
            <a:avLst/>
          </a:prstGeom>
          <a:noFill/>
          <a:ln>
            <a:noFill/>
          </a:ln>
        </p:spPr>
      </p:pic>
      <p:pic>
        <p:nvPicPr>
          <p:cNvPr id="83" name="Google Shape;83;p4" descr="preencoded.png"/>
          <p:cNvPicPr preferRelativeResize="0"/>
          <p:nvPr/>
        </p:nvPicPr>
        <p:blipFill rotWithShape="1">
          <a:blip r:embed="rId4">
            <a:alphaModFix/>
          </a:blip>
          <a:srcRect/>
          <a:stretch/>
        </p:blipFill>
        <p:spPr>
          <a:xfrm>
            <a:off x="6178051" y="3106514"/>
            <a:ext cx="282383" cy="353006"/>
          </a:xfrm>
          <a:prstGeom prst="rect">
            <a:avLst/>
          </a:prstGeom>
          <a:noFill/>
          <a:ln>
            <a:noFill/>
          </a:ln>
        </p:spPr>
      </p:pic>
      <p:sp>
        <p:nvSpPr>
          <p:cNvPr id="84" name="Google Shape;84;p4"/>
          <p:cNvSpPr/>
          <p:nvPr/>
        </p:nvSpPr>
        <p:spPr>
          <a:xfrm>
            <a:off x="9610266" y="2521998"/>
            <a:ext cx="3453503" cy="294911"/>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000000"/>
              </a:buClr>
              <a:buSzPts val="2100"/>
              <a:buFont typeface="Libre Baskerville"/>
              <a:buNone/>
            </a:pPr>
            <a:r>
              <a:rPr lang="en-US" sz="2100" dirty="0">
                <a:solidFill>
                  <a:srgbClr val="7030A0"/>
                </a:solidFill>
                <a:latin typeface="Henriette" pitchFamily="2" charset="77"/>
                <a:ea typeface="Libre Baskerville"/>
                <a:cs typeface="Libre Baskerville"/>
                <a:sym typeface="Libre Baskerville"/>
              </a:rPr>
              <a:t>Validate Your Reputation</a:t>
            </a:r>
            <a:endParaRPr sz="2100" b="0" i="0" u="none" strike="noStrike" cap="none" dirty="0">
              <a:solidFill>
                <a:srgbClr val="7030A0"/>
              </a:solidFill>
              <a:latin typeface="Henriette" pitchFamily="2" charset="77"/>
            </a:endParaRPr>
          </a:p>
        </p:txBody>
      </p:sp>
      <p:sp>
        <p:nvSpPr>
          <p:cNvPr id="85" name="Google Shape;85;p4"/>
          <p:cNvSpPr/>
          <p:nvPr/>
        </p:nvSpPr>
        <p:spPr>
          <a:xfrm>
            <a:off x="9672250" y="3069557"/>
            <a:ext cx="4336540" cy="90629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650"/>
              <a:buFont typeface="Nunito Sans Light"/>
              <a:buNone/>
            </a:pPr>
            <a:r>
              <a:rPr lang="en-US" sz="1600" dirty="0">
                <a:latin typeface="Basic Sans" pitchFamily="2" charset="77"/>
                <a:ea typeface="Nunito Sans Light"/>
                <a:cs typeface="Nunito Sans Light"/>
                <a:sym typeface="Nunito Sans Light"/>
              </a:rPr>
              <a:t>B</a:t>
            </a:r>
            <a:r>
              <a:rPr lang="en-US" sz="1600" b="0" i="0" u="none" strike="noStrike" cap="none" dirty="0">
                <a:solidFill>
                  <a:srgbClr val="000000"/>
                </a:solidFill>
                <a:latin typeface="Basic Sans" pitchFamily="2" charset="77"/>
                <a:ea typeface="Nunito Sans Light"/>
                <a:cs typeface="Nunito Sans Light"/>
                <a:sym typeface="Nunito Sans Light"/>
              </a:rPr>
              <a:t>rand placement in the Women's Index </a:t>
            </a:r>
            <a:r>
              <a:rPr lang="en-US" sz="1600" dirty="0">
                <a:latin typeface="Basic Sans" pitchFamily="2" charset="77"/>
                <a:ea typeface="Nunito Sans Light"/>
                <a:cs typeface="Nunito Sans Light"/>
                <a:sym typeface="Nunito Sans Light"/>
              </a:rPr>
              <a:t>and digital badges </a:t>
            </a:r>
            <a:r>
              <a:rPr lang="en-US" sz="1600" b="0" i="0" u="none" strike="noStrike" cap="none" dirty="0">
                <a:solidFill>
                  <a:srgbClr val="000000"/>
                </a:solidFill>
                <a:latin typeface="Basic Sans" pitchFamily="2" charset="77"/>
                <a:ea typeface="Nunito Sans Light"/>
                <a:cs typeface="Nunito Sans Light"/>
                <a:sym typeface="Nunito Sans Light"/>
              </a:rPr>
              <a:t>to showcase your commitment and emplo</a:t>
            </a:r>
            <a:r>
              <a:rPr lang="en-US" sz="1600" dirty="0">
                <a:latin typeface="Basic Sans" pitchFamily="2" charset="77"/>
                <a:ea typeface="Nunito Sans Light"/>
                <a:cs typeface="Nunito Sans Light"/>
                <a:sym typeface="Nunito Sans Light"/>
              </a:rPr>
              <a:t>yee verified progress</a:t>
            </a:r>
            <a:r>
              <a:rPr lang="en-US" sz="1600" b="0" i="0" u="none" strike="noStrike" cap="none" dirty="0">
                <a:solidFill>
                  <a:srgbClr val="000000"/>
                </a:solidFill>
                <a:latin typeface="Basic Sans" pitchFamily="2" charset="77"/>
                <a:ea typeface="Nunito Sans Light"/>
                <a:cs typeface="Nunito Sans Light"/>
                <a:sym typeface="Nunito Sans Light"/>
              </a:rPr>
              <a:t> to gender, equity and inclusion</a:t>
            </a:r>
            <a:r>
              <a:rPr lang="en-US" sz="1600" dirty="0">
                <a:latin typeface="Basic Sans" pitchFamily="2" charset="77"/>
                <a:ea typeface="Nunito Sans Light"/>
                <a:cs typeface="Nunito Sans Light"/>
                <a:sym typeface="Nunito Sans Light"/>
              </a:rPr>
              <a:t>.</a:t>
            </a:r>
            <a:endParaRPr sz="1600" b="0" i="0" u="none" strike="noStrike" cap="none" dirty="0">
              <a:latin typeface="Basic Sans" pitchFamily="2" charset="77"/>
            </a:endParaRPr>
          </a:p>
        </p:txBody>
      </p:sp>
      <p:pic>
        <p:nvPicPr>
          <p:cNvPr id="86" name="Google Shape;86;p4" descr="preencoded.png"/>
          <p:cNvPicPr preferRelativeResize="0"/>
          <p:nvPr/>
        </p:nvPicPr>
        <p:blipFill rotWithShape="1">
          <a:blip r:embed="rId5">
            <a:alphaModFix/>
          </a:blip>
          <a:srcRect/>
          <a:stretch/>
        </p:blipFill>
        <p:spPr>
          <a:xfrm>
            <a:off x="5303256" y="2266979"/>
            <a:ext cx="4023888" cy="4023888"/>
          </a:xfrm>
          <a:prstGeom prst="rect">
            <a:avLst/>
          </a:prstGeom>
          <a:noFill/>
          <a:ln>
            <a:noFill/>
          </a:ln>
        </p:spPr>
      </p:pic>
      <p:pic>
        <p:nvPicPr>
          <p:cNvPr id="87" name="Google Shape;87;p4" descr="preencoded.png"/>
          <p:cNvPicPr preferRelativeResize="0"/>
          <p:nvPr/>
        </p:nvPicPr>
        <p:blipFill rotWithShape="1">
          <a:blip r:embed="rId6">
            <a:alphaModFix/>
          </a:blip>
          <a:srcRect/>
          <a:stretch/>
        </p:blipFill>
        <p:spPr>
          <a:xfrm>
            <a:off x="8169757" y="3106514"/>
            <a:ext cx="282383" cy="353006"/>
          </a:xfrm>
          <a:prstGeom prst="rect">
            <a:avLst/>
          </a:prstGeom>
          <a:noFill/>
          <a:ln>
            <a:noFill/>
          </a:ln>
        </p:spPr>
      </p:pic>
      <p:sp>
        <p:nvSpPr>
          <p:cNvPr id="88" name="Google Shape;88;p4"/>
          <p:cNvSpPr/>
          <p:nvPr/>
        </p:nvSpPr>
        <p:spPr>
          <a:xfrm>
            <a:off x="9610266" y="4826541"/>
            <a:ext cx="3620145" cy="294911"/>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000000"/>
              </a:buClr>
              <a:buSzPts val="2100"/>
              <a:buFont typeface="Libre Baskerville"/>
              <a:buNone/>
            </a:pPr>
            <a:r>
              <a:rPr lang="en-US" sz="2100" dirty="0">
                <a:solidFill>
                  <a:srgbClr val="7030A0"/>
                </a:solidFill>
                <a:latin typeface="Henriette" pitchFamily="2" charset="77"/>
                <a:ea typeface="Libre Baskerville"/>
                <a:cs typeface="Libre Baskerville"/>
                <a:sym typeface="Libre Baskerville"/>
              </a:rPr>
              <a:t>Access a Peer Network</a:t>
            </a:r>
            <a:endParaRPr sz="2100" b="0" i="0" u="none" strike="noStrike" cap="none" dirty="0">
              <a:solidFill>
                <a:srgbClr val="7030A0"/>
              </a:solidFill>
              <a:latin typeface="Henriette" pitchFamily="2" charset="77"/>
            </a:endParaRPr>
          </a:p>
        </p:txBody>
      </p:sp>
      <p:sp>
        <p:nvSpPr>
          <p:cNvPr id="89" name="Google Shape;89;p4"/>
          <p:cNvSpPr/>
          <p:nvPr/>
        </p:nvSpPr>
        <p:spPr>
          <a:xfrm>
            <a:off x="9610258" y="5358609"/>
            <a:ext cx="3453488" cy="60419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650"/>
              <a:buFont typeface="Nunito Sans Light"/>
              <a:buNone/>
            </a:pPr>
            <a:r>
              <a:rPr lang="en-US" sz="1600" b="0" i="0" u="none" strike="noStrike" cap="none" dirty="0">
                <a:solidFill>
                  <a:srgbClr val="000000"/>
                </a:solidFill>
                <a:latin typeface="Basic Sans" pitchFamily="2" charset="77"/>
                <a:ea typeface="Nunito Sans Light"/>
                <a:cs typeface="Nunito Sans Light"/>
                <a:sym typeface="Nunito Sans Light"/>
              </a:rPr>
              <a:t>Join exclusive webinars and events with other progressive leaders</a:t>
            </a:r>
            <a:endParaRPr sz="1600" b="0" i="0" u="none" strike="noStrike" cap="none" dirty="0">
              <a:latin typeface="Basic Sans" pitchFamily="2" charset="77"/>
            </a:endParaRPr>
          </a:p>
        </p:txBody>
      </p:sp>
      <p:pic>
        <p:nvPicPr>
          <p:cNvPr id="90" name="Google Shape;90;p4" descr="preencoded.png"/>
          <p:cNvPicPr preferRelativeResize="0"/>
          <p:nvPr/>
        </p:nvPicPr>
        <p:blipFill rotWithShape="1">
          <a:blip r:embed="rId7">
            <a:alphaModFix/>
          </a:blip>
          <a:srcRect/>
          <a:stretch/>
        </p:blipFill>
        <p:spPr>
          <a:xfrm>
            <a:off x="5303256" y="2266979"/>
            <a:ext cx="4023888" cy="4023888"/>
          </a:xfrm>
          <a:prstGeom prst="rect">
            <a:avLst/>
          </a:prstGeom>
          <a:noFill/>
          <a:ln>
            <a:noFill/>
          </a:ln>
        </p:spPr>
      </p:pic>
      <p:pic>
        <p:nvPicPr>
          <p:cNvPr id="91" name="Google Shape;91;p4" descr="preencoded.png"/>
          <p:cNvPicPr preferRelativeResize="0"/>
          <p:nvPr/>
        </p:nvPicPr>
        <p:blipFill rotWithShape="1">
          <a:blip r:embed="rId8">
            <a:alphaModFix/>
          </a:blip>
          <a:srcRect/>
          <a:stretch/>
        </p:blipFill>
        <p:spPr>
          <a:xfrm>
            <a:off x="8169757" y="5098222"/>
            <a:ext cx="282383" cy="353006"/>
          </a:xfrm>
          <a:prstGeom prst="rect">
            <a:avLst/>
          </a:prstGeom>
          <a:noFill/>
          <a:ln>
            <a:noFill/>
          </a:ln>
        </p:spPr>
      </p:pic>
      <p:sp>
        <p:nvSpPr>
          <p:cNvPr id="92" name="Google Shape;92;p4"/>
          <p:cNvSpPr/>
          <p:nvPr/>
        </p:nvSpPr>
        <p:spPr>
          <a:xfrm>
            <a:off x="2310323" y="4826541"/>
            <a:ext cx="2709819" cy="294902"/>
          </a:xfrm>
          <a:prstGeom prst="rect">
            <a:avLst/>
          </a:prstGeom>
          <a:noFill/>
          <a:ln>
            <a:noFill/>
          </a:ln>
        </p:spPr>
        <p:txBody>
          <a:bodyPr spcFirstLastPara="1" wrap="square" lIns="0" tIns="0" rIns="0" bIns="0" anchor="t" anchorCtr="0">
            <a:noAutofit/>
          </a:bodyPr>
          <a:lstStyle/>
          <a:p>
            <a:pPr marL="0" marR="0" lvl="0" indent="0" algn="r" rtl="0">
              <a:lnSpc>
                <a:spcPct val="126190"/>
              </a:lnSpc>
              <a:spcBef>
                <a:spcPts val="0"/>
              </a:spcBef>
              <a:spcAft>
                <a:spcPts val="0"/>
              </a:spcAft>
              <a:buClr>
                <a:srgbClr val="000000"/>
              </a:buClr>
              <a:buSzPts val="2100"/>
              <a:buFont typeface="Libre Baskerville"/>
              <a:buNone/>
            </a:pPr>
            <a:r>
              <a:rPr lang="en-US" sz="2100" dirty="0">
                <a:solidFill>
                  <a:srgbClr val="7030A0"/>
                </a:solidFill>
                <a:latin typeface="Henriette" pitchFamily="2" charset="77"/>
                <a:ea typeface="Libre Baskerville"/>
                <a:cs typeface="Libre Baskerville"/>
                <a:sym typeface="Libre Baskerville"/>
              </a:rPr>
              <a:t>Equip Your Team</a:t>
            </a:r>
            <a:endParaRPr sz="2100" b="0" i="0" u="none" strike="noStrike" cap="none" dirty="0">
              <a:solidFill>
                <a:srgbClr val="7030A0"/>
              </a:solidFill>
              <a:latin typeface="Henriette" pitchFamily="2" charset="77"/>
            </a:endParaRPr>
          </a:p>
        </p:txBody>
      </p:sp>
      <p:sp>
        <p:nvSpPr>
          <p:cNvPr id="93" name="Google Shape;93;p4"/>
          <p:cNvSpPr/>
          <p:nvPr/>
        </p:nvSpPr>
        <p:spPr>
          <a:xfrm>
            <a:off x="447774" y="5358609"/>
            <a:ext cx="4572369" cy="60419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000000"/>
              </a:buClr>
              <a:buSzPts val="1650"/>
              <a:buFont typeface="Nunito Sans Light"/>
              <a:buNone/>
            </a:pPr>
            <a:r>
              <a:rPr lang="en-US" sz="1600" b="0" i="0" u="none" strike="noStrike" cap="none" dirty="0">
                <a:solidFill>
                  <a:srgbClr val="000000"/>
                </a:solidFill>
                <a:latin typeface="Basic Sans" pitchFamily="2" charset="77"/>
                <a:ea typeface="Nunito Sans Light"/>
                <a:cs typeface="Nunito Sans Light"/>
                <a:sym typeface="Nunito Sans Light"/>
              </a:rPr>
              <a:t>Ready-to-use toolkits to effectively communicate your progress internally and externally</a:t>
            </a:r>
            <a:endParaRPr sz="1600" b="0" i="0" u="none" strike="noStrike" cap="none" dirty="0">
              <a:latin typeface="Basic Sans" pitchFamily="2" charset="77"/>
            </a:endParaRPr>
          </a:p>
        </p:txBody>
      </p:sp>
      <p:pic>
        <p:nvPicPr>
          <p:cNvPr id="94" name="Google Shape;94;p4" descr="preencoded.png"/>
          <p:cNvPicPr preferRelativeResize="0"/>
          <p:nvPr/>
        </p:nvPicPr>
        <p:blipFill rotWithShape="1">
          <a:blip r:embed="rId9">
            <a:alphaModFix/>
          </a:blip>
          <a:srcRect/>
          <a:stretch/>
        </p:blipFill>
        <p:spPr>
          <a:xfrm>
            <a:off x="5303256" y="2253845"/>
            <a:ext cx="4023888" cy="4023888"/>
          </a:xfrm>
          <a:prstGeom prst="rect">
            <a:avLst/>
          </a:prstGeom>
          <a:noFill/>
          <a:ln>
            <a:noFill/>
          </a:ln>
        </p:spPr>
      </p:pic>
      <p:pic>
        <p:nvPicPr>
          <p:cNvPr id="95" name="Google Shape;95;p4" descr="preencoded.png"/>
          <p:cNvPicPr preferRelativeResize="0"/>
          <p:nvPr/>
        </p:nvPicPr>
        <p:blipFill rotWithShape="1">
          <a:blip r:embed="rId10">
            <a:alphaModFix/>
          </a:blip>
          <a:srcRect/>
          <a:stretch/>
        </p:blipFill>
        <p:spPr>
          <a:xfrm>
            <a:off x="6178051" y="5098222"/>
            <a:ext cx="282383" cy="353006"/>
          </a:xfrm>
          <a:prstGeom prst="rect">
            <a:avLst/>
          </a:prstGeom>
          <a:noFill/>
          <a:ln>
            <a:noFill/>
          </a:ln>
        </p:spPr>
      </p:pic>
      <p:pic>
        <p:nvPicPr>
          <p:cNvPr id="5" name="object 29">
            <a:extLst>
              <a:ext uri="{FF2B5EF4-FFF2-40B4-BE49-F238E27FC236}">
                <a16:creationId xmlns:a16="http://schemas.microsoft.com/office/drawing/2014/main" id="{59A65AB6-56B6-2A91-D6E5-2C74B09741D4}"/>
              </a:ext>
            </a:extLst>
          </p:cNvPr>
          <p:cNvPicPr/>
          <p:nvPr/>
        </p:nvPicPr>
        <p:blipFill>
          <a:blip r:embed="rId11" cstate="print"/>
          <a:stretch>
            <a:fillRect/>
          </a:stretch>
        </p:blipFill>
        <p:spPr>
          <a:xfrm rot="16200000">
            <a:off x="11489931" y="59979"/>
            <a:ext cx="2673227" cy="29583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p:nvPr/>
        </p:nvSpPr>
        <p:spPr>
          <a:xfrm>
            <a:off x="431602" y="339090"/>
            <a:ext cx="6883598" cy="38528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95447"/>
              </a:buClr>
              <a:buSzPts val="2400"/>
              <a:buFont typeface="Libre Baskerville"/>
              <a:buNone/>
            </a:pPr>
            <a:r>
              <a:rPr lang="en-US" sz="4200" b="0" i="1" u="none" strike="noStrike" cap="none" dirty="0">
                <a:solidFill>
                  <a:srgbClr val="195447"/>
                </a:solidFill>
                <a:latin typeface="Henriette" pitchFamily="2" charset="77"/>
                <a:ea typeface="Libre Baskerville"/>
                <a:cs typeface="Libre Baskerville"/>
                <a:sym typeface="Libre Baskerville"/>
              </a:rPr>
              <a:t>Corporate Membership Tiers</a:t>
            </a:r>
            <a:endParaRPr sz="4200" b="0" i="1" u="none" strike="noStrike" cap="none" dirty="0">
              <a:latin typeface="Henriette" pitchFamily="2" charset="77"/>
            </a:endParaRPr>
          </a:p>
        </p:txBody>
      </p:sp>
      <p:sp>
        <p:nvSpPr>
          <p:cNvPr id="110" name="Google Shape;110;p5"/>
          <p:cNvSpPr/>
          <p:nvPr/>
        </p:nvSpPr>
        <p:spPr>
          <a:xfrm>
            <a:off x="592071" y="4162174"/>
            <a:ext cx="5788800" cy="2663100"/>
          </a:xfrm>
          <a:prstGeom prst="roundRect">
            <a:avLst>
              <a:gd name="adj" fmla="val 1945"/>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22832" y="4290123"/>
            <a:ext cx="5657987" cy="368215"/>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000000"/>
              </a:buClr>
              <a:buSzPts val="1450"/>
              <a:buFont typeface="Libre Baskerville"/>
              <a:buNone/>
            </a:pPr>
            <a:r>
              <a:rPr lang="en-US" sz="2400" dirty="0">
                <a:latin typeface="Henriette" pitchFamily="2" charset="77"/>
                <a:ea typeface="Libre Baskerville"/>
                <a:cs typeface="Libre Baskerville"/>
                <a:sym typeface="Libre Baskerville"/>
              </a:rPr>
              <a:t>Women’s Index Gold</a:t>
            </a:r>
            <a:r>
              <a:rPr lang="en-US" sz="2400" b="0" i="0" u="none" strike="noStrike" cap="none" dirty="0">
                <a:solidFill>
                  <a:srgbClr val="000000"/>
                </a:solidFill>
                <a:latin typeface="Henriette" pitchFamily="2" charset="77"/>
                <a:ea typeface="Libre Baskerville"/>
                <a:cs typeface="Libre Baskerville"/>
                <a:sym typeface="Libre Baskerville"/>
              </a:rPr>
              <a:t> Member</a:t>
            </a:r>
            <a:endParaRPr sz="2400" b="0" i="0" u="none" strike="noStrike" cap="none" dirty="0">
              <a:latin typeface="Henriette" pitchFamily="2" charset="77"/>
            </a:endParaRPr>
          </a:p>
        </p:txBody>
      </p:sp>
      <p:sp>
        <p:nvSpPr>
          <p:cNvPr id="112" name="Google Shape;112;p5"/>
          <p:cNvSpPr/>
          <p:nvPr/>
        </p:nvSpPr>
        <p:spPr>
          <a:xfrm>
            <a:off x="722872" y="4639915"/>
            <a:ext cx="6471600" cy="197400"/>
          </a:xfrm>
          <a:prstGeom prst="rect">
            <a:avLst/>
          </a:prstGeom>
          <a:noFill/>
          <a:ln>
            <a:noFill/>
          </a:ln>
        </p:spPr>
        <p:txBody>
          <a:bodyPr spcFirstLastPara="1" wrap="square" lIns="0" tIns="0" rIns="0" bIns="0" anchor="t" anchorCtr="0">
            <a:noAutofit/>
          </a:bodyPr>
          <a:lstStyle/>
          <a:p>
            <a:pPr lvl="0">
              <a:lnSpc>
                <a:spcPct val="163157"/>
              </a:lnSpc>
              <a:buSzPts val="950"/>
            </a:pPr>
            <a:r>
              <a:rPr lang="en-US" b="1" dirty="0">
                <a:latin typeface="Basic Sans Bold" pitchFamily="2" charset="77"/>
                <a:ea typeface="Nunito Sans Light"/>
                <a:cs typeface="Nunito Sans Light"/>
                <a:sym typeface="Nunito Sans Light"/>
              </a:rPr>
              <a:t>Annual Investment: $10,000</a:t>
            </a:r>
            <a:endParaRPr lang="en-US" dirty="0">
              <a:latin typeface="Basic Sans" pitchFamily="2" charset="77"/>
            </a:endParaRPr>
          </a:p>
        </p:txBody>
      </p:sp>
      <p:sp>
        <p:nvSpPr>
          <p:cNvPr id="113" name="Google Shape;113;p5"/>
          <p:cNvSpPr/>
          <p:nvPr/>
        </p:nvSpPr>
        <p:spPr>
          <a:xfrm>
            <a:off x="592010" y="4955830"/>
            <a:ext cx="6471600" cy="197400"/>
          </a:xfrm>
          <a:prstGeom prst="rect">
            <a:avLst/>
          </a:prstGeom>
          <a:noFill/>
          <a:ln>
            <a:noFill/>
          </a:ln>
        </p:spPr>
        <p:txBody>
          <a:bodyPr spcFirstLastPara="1" wrap="square" lIns="0" tIns="0" rIns="0" bIns="0" anchor="t" anchorCtr="0">
            <a:noAutofit/>
          </a:bodyPr>
          <a:lstStyle/>
          <a:p>
            <a:pPr marL="457200" marR="0" lvl="0" indent="-288925" algn="l" rtl="0">
              <a:lnSpc>
                <a:spcPct val="163157"/>
              </a:lnSpc>
              <a:spcBef>
                <a:spcPts val="0"/>
              </a:spcBef>
              <a:spcAft>
                <a:spcPts val="0"/>
              </a:spcAft>
              <a:buClr>
                <a:srgbClr val="000000"/>
              </a:buClr>
              <a:buSzPts val="950"/>
              <a:buFont typeface="Nunito Sans Light"/>
              <a:buChar char="●"/>
            </a:pPr>
            <a:r>
              <a:rPr lang="en-US" sz="950" b="0" i="0" u="none" strike="noStrike" cap="none" dirty="0">
                <a:solidFill>
                  <a:srgbClr val="000000"/>
                </a:solidFill>
                <a:latin typeface="Basic Sans" pitchFamily="2" charset="77"/>
                <a:ea typeface="Nunito Sans Light"/>
                <a:cs typeface="Nunito Sans Light"/>
                <a:sym typeface="Nunito Sans Light"/>
              </a:rPr>
              <a:t>All Partner Tier benefits plus:</a:t>
            </a:r>
            <a:endParaRPr sz="950" b="0" i="0" u="none" strike="noStrike" cap="none" dirty="0">
              <a:latin typeface="Basic Sans" pitchFamily="2" charset="77"/>
            </a:endParaRPr>
          </a:p>
        </p:txBody>
      </p:sp>
      <p:sp>
        <p:nvSpPr>
          <p:cNvPr id="114" name="Google Shape;114;p5"/>
          <p:cNvSpPr/>
          <p:nvPr/>
        </p:nvSpPr>
        <p:spPr>
          <a:xfrm>
            <a:off x="592010" y="5264083"/>
            <a:ext cx="6471600" cy="197400"/>
          </a:xfrm>
          <a:prstGeom prst="rect">
            <a:avLst/>
          </a:prstGeom>
          <a:noFill/>
          <a:ln>
            <a:noFill/>
          </a:ln>
        </p:spPr>
        <p:txBody>
          <a:bodyPr spcFirstLastPara="1" wrap="square" lIns="0" tIns="0" rIns="0" bIns="0" anchor="t" anchorCtr="0">
            <a:noAutofit/>
          </a:bodyPr>
          <a:lstStyle/>
          <a:p>
            <a:pPr marL="457200" marR="0" lvl="0" indent="-288925" algn="l" rtl="0">
              <a:lnSpc>
                <a:spcPct val="163157"/>
              </a:lnSpc>
              <a:spcBef>
                <a:spcPts val="0"/>
              </a:spcBef>
              <a:spcAft>
                <a:spcPts val="0"/>
              </a:spcAft>
              <a:buClr>
                <a:srgbClr val="000000"/>
              </a:buClr>
              <a:buSzPts val="950"/>
              <a:buFont typeface="Nunito Sans Light"/>
              <a:buChar char="●"/>
            </a:pPr>
            <a:r>
              <a:rPr lang="en-US" sz="950" b="0" i="0" u="none" strike="noStrike" cap="none" dirty="0">
                <a:solidFill>
                  <a:srgbClr val="000000"/>
                </a:solidFill>
                <a:latin typeface="Basic Sans" pitchFamily="2" charset="77"/>
                <a:ea typeface="Nunito Sans Light"/>
                <a:cs typeface="Nunito Sans Light"/>
                <a:sym typeface="Nunito Sans Light"/>
              </a:rPr>
              <a:t>Premier brand placement</a:t>
            </a:r>
            <a:endParaRPr sz="950" b="0" i="0" u="none" strike="noStrike" cap="none" dirty="0">
              <a:latin typeface="Basic Sans" pitchFamily="2" charset="77"/>
            </a:endParaRPr>
          </a:p>
        </p:txBody>
      </p:sp>
      <p:sp>
        <p:nvSpPr>
          <p:cNvPr id="115" name="Google Shape;115;p5"/>
          <p:cNvSpPr/>
          <p:nvPr/>
        </p:nvSpPr>
        <p:spPr>
          <a:xfrm>
            <a:off x="592010" y="5572336"/>
            <a:ext cx="6471600" cy="197400"/>
          </a:xfrm>
          <a:prstGeom prst="rect">
            <a:avLst/>
          </a:prstGeom>
          <a:noFill/>
          <a:ln>
            <a:noFill/>
          </a:ln>
        </p:spPr>
        <p:txBody>
          <a:bodyPr spcFirstLastPara="1" wrap="square" lIns="0" tIns="0" rIns="0" bIns="0" anchor="t" anchorCtr="0">
            <a:noAutofit/>
          </a:bodyPr>
          <a:lstStyle/>
          <a:p>
            <a:pPr marL="457200" marR="0" lvl="0" indent="-288925" algn="l" rtl="0">
              <a:lnSpc>
                <a:spcPct val="163157"/>
              </a:lnSpc>
              <a:spcBef>
                <a:spcPts val="0"/>
              </a:spcBef>
              <a:spcAft>
                <a:spcPts val="0"/>
              </a:spcAft>
              <a:buClr>
                <a:srgbClr val="000000"/>
              </a:buClr>
              <a:buSzPts val="950"/>
              <a:buFont typeface="Nunito Sans Light"/>
              <a:buChar char="●"/>
            </a:pPr>
            <a:r>
              <a:rPr lang="en-US" sz="950" b="0" i="0" u="none" strike="noStrike" cap="none">
                <a:solidFill>
                  <a:srgbClr val="000000"/>
                </a:solidFill>
                <a:latin typeface="Basic Sans" pitchFamily="2" charset="77"/>
                <a:ea typeface="Nunito Sans Light"/>
                <a:cs typeface="Nunito Sans Light"/>
                <a:sym typeface="Nunito Sans Light"/>
              </a:rPr>
              <a:t>WGEA Communications Guide &amp; Manager's Talking Points</a:t>
            </a:r>
            <a:endParaRPr sz="950" b="0" i="0" u="none" strike="noStrike" cap="none">
              <a:latin typeface="Basic Sans" pitchFamily="2" charset="77"/>
            </a:endParaRPr>
          </a:p>
        </p:txBody>
      </p:sp>
      <p:sp>
        <p:nvSpPr>
          <p:cNvPr id="116" name="Google Shape;116;p5"/>
          <p:cNvSpPr/>
          <p:nvPr/>
        </p:nvSpPr>
        <p:spPr>
          <a:xfrm>
            <a:off x="592010" y="5880588"/>
            <a:ext cx="6471600" cy="197400"/>
          </a:xfrm>
          <a:prstGeom prst="rect">
            <a:avLst/>
          </a:prstGeom>
          <a:noFill/>
          <a:ln>
            <a:noFill/>
          </a:ln>
        </p:spPr>
        <p:txBody>
          <a:bodyPr spcFirstLastPara="1" wrap="square" lIns="0" tIns="0" rIns="0" bIns="0" anchor="t" anchorCtr="0">
            <a:noAutofit/>
          </a:bodyPr>
          <a:lstStyle/>
          <a:p>
            <a:pPr marL="457200" marR="0" lvl="0" indent="-288925" algn="l" rtl="0">
              <a:lnSpc>
                <a:spcPct val="163157"/>
              </a:lnSpc>
              <a:spcBef>
                <a:spcPts val="0"/>
              </a:spcBef>
              <a:spcAft>
                <a:spcPts val="0"/>
              </a:spcAft>
              <a:buClr>
                <a:srgbClr val="000000"/>
              </a:buClr>
              <a:buSzPts val="950"/>
              <a:buFont typeface="Nunito Sans Light"/>
              <a:buChar char="●"/>
            </a:pPr>
            <a:r>
              <a:rPr lang="en-US" sz="950" b="0" i="0" u="none" strike="noStrike" cap="none">
                <a:solidFill>
                  <a:srgbClr val="000000"/>
                </a:solidFill>
                <a:latin typeface="Basic Sans" pitchFamily="2" charset="77"/>
                <a:ea typeface="Nunito Sans Light"/>
                <a:cs typeface="Nunito Sans Light"/>
                <a:sym typeface="Nunito Sans Light"/>
              </a:rPr>
              <a:t>C-suite roundtable for senior leaders</a:t>
            </a:r>
            <a:endParaRPr sz="950" b="0" i="0" u="none" strike="noStrike" cap="none">
              <a:latin typeface="Basic Sans" pitchFamily="2" charset="77"/>
            </a:endParaRPr>
          </a:p>
        </p:txBody>
      </p:sp>
      <p:sp>
        <p:nvSpPr>
          <p:cNvPr id="117" name="Google Shape;117;p5"/>
          <p:cNvSpPr/>
          <p:nvPr/>
        </p:nvSpPr>
        <p:spPr>
          <a:xfrm>
            <a:off x="592010" y="6188841"/>
            <a:ext cx="6471600" cy="197400"/>
          </a:xfrm>
          <a:prstGeom prst="rect">
            <a:avLst/>
          </a:prstGeom>
          <a:noFill/>
          <a:ln>
            <a:noFill/>
          </a:ln>
        </p:spPr>
        <p:txBody>
          <a:bodyPr spcFirstLastPara="1" wrap="square" lIns="0" tIns="0" rIns="0" bIns="0" anchor="t" anchorCtr="0">
            <a:noAutofit/>
          </a:bodyPr>
          <a:lstStyle/>
          <a:p>
            <a:pPr marL="457200" marR="0" lvl="0" indent="-288925" algn="l" rtl="0">
              <a:lnSpc>
                <a:spcPct val="163157"/>
              </a:lnSpc>
              <a:spcBef>
                <a:spcPts val="0"/>
              </a:spcBef>
              <a:spcAft>
                <a:spcPts val="0"/>
              </a:spcAft>
              <a:buClr>
                <a:srgbClr val="000000"/>
              </a:buClr>
              <a:buSzPts val="950"/>
              <a:buFont typeface="Nunito Sans Light"/>
              <a:buChar char="●"/>
            </a:pPr>
            <a:r>
              <a:rPr lang="en-US" sz="950" b="0" i="0" u="none" strike="noStrike" cap="none">
                <a:solidFill>
                  <a:srgbClr val="000000"/>
                </a:solidFill>
                <a:latin typeface="Basic Sans" pitchFamily="2" charset="77"/>
                <a:ea typeface="Nunito Sans Light"/>
                <a:cs typeface="Nunito Sans Light"/>
                <a:sym typeface="Nunito Sans Light"/>
              </a:rPr>
              <a:t>C-suite thought leadership opportunities</a:t>
            </a:r>
            <a:endParaRPr sz="950" b="0" i="0" u="none" strike="noStrike" cap="none">
              <a:latin typeface="Basic Sans" pitchFamily="2" charset="77"/>
            </a:endParaRPr>
          </a:p>
        </p:txBody>
      </p:sp>
      <p:sp>
        <p:nvSpPr>
          <p:cNvPr id="118" name="Google Shape;118;p5"/>
          <p:cNvSpPr/>
          <p:nvPr/>
        </p:nvSpPr>
        <p:spPr>
          <a:xfrm>
            <a:off x="592010" y="6497094"/>
            <a:ext cx="6471600" cy="197400"/>
          </a:xfrm>
          <a:prstGeom prst="rect">
            <a:avLst/>
          </a:prstGeom>
          <a:noFill/>
          <a:ln>
            <a:noFill/>
          </a:ln>
        </p:spPr>
        <p:txBody>
          <a:bodyPr spcFirstLastPara="1" wrap="square" lIns="0" tIns="0" rIns="0" bIns="0" anchor="t" anchorCtr="0">
            <a:noAutofit/>
          </a:bodyPr>
          <a:lstStyle/>
          <a:p>
            <a:pPr marL="457200" marR="0" lvl="0" indent="-288925" algn="l" rtl="0">
              <a:lnSpc>
                <a:spcPct val="163157"/>
              </a:lnSpc>
              <a:spcBef>
                <a:spcPts val="0"/>
              </a:spcBef>
              <a:spcAft>
                <a:spcPts val="0"/>
              </a:spcAft>
              <a:buClr>
                <a:srgbClr val="000000"/>
              </a:buClr>
              <a:buSzPts val="950"/>
              <a:buFont typeface="Nunito Sans Light"/>
              <a:buChar char="●"/>
            </a:pPr>
            <a:r>
              <a:rPr lang="en-US" sz="950" b="0" i="0" u="none" strike="noStrike" cap="none">
                <a:solidFill>
                  <a:srgbClr val="000000"/>
                </a:solidFill>
                <a:latin typeface="Basic Sans" pitchFamily="2" charset="77"/>
                <a:ea typeface="Nunito Sans Light"/>
                <a:cs typeface="Nunito Sans Light"/>
                <a:sym typeface="Nunito Sans Light"/>
              </a:rPr>
              <a:t>$2,500 credit toward Culture Comms</a:t>
            </a:r>
            <a:endParaRPr sz="950" b="0" i="0" u="none" strike="noStrike" cap="none">
              <a:latin typeface="Basic Sans" pitchFamily="2" charset="77"/>
            </a:endParaRPr>
          </a:p>
        </p:txBody>
      </p:sp>
      <p:pic>
        <p:nvPicPr>
          <p:cNvPr id="123" name="Google Shape;123;p5"/>
          <p:cNvPicPr preferRelativeResize="0"/>
          <p:nvPr/>
        </p:nvPicPr>
        <p:blipFill>
          <a:blip r:embed="rId3"/>
          <a:srcRect/>
          <a:stretch/>
        </p:blipFill>
        <p:spPr>
          <a:xfrm>
            <a:off x="6625553" y="4157975"/>
            <a:ext cx="2217031" cy="2217031"/>
          </a:xfrm>
          <a:prstGeom prst="rect">
            <a:avLst/>
          </a:prstGeom>
          <a:noFill/>
          <a:ln>
            <a:noFill/>
          </a:ln>
        </p:spPr>
      </p:pic>
      <p:pic>
        <p:nvPicPr>
          <p:cNvPr id="124" name="Google Shape;124;p5"/>
          <p:cNvPicPr preferRelativeResize="0"/>
          <p:nvPr/>
        </p:nvPicPr>
        <p:blipFill>
          <a:blip r:embed="rId4"/>
          <a:srcRect/>
          <a:stretch/>
        </p:blipFill>
        <p:spPr>
          <a:xfrm>
            <a:off x="9559298" y="4219902"/>
            <a:ext cx="2093178" cy="2093178"/>
          </a:xfrm>
          <a:prstGeom prst="rect">
            <a:avLst/>
          </a:prstGeom>
          <a:noFill/>
          <a:ln>
            <a:noFill/>
          </a:ln>
        </p:spPr>
      </p:pic>
      <p:pic>
        <p:nvPicPr>
          <p:cNvPr id="125" name="Google Shape;125;p5"/>
          <p:cNvPicPr preferRelativeResize="0"/>
          <p:nvPr/>
        </p:nvPicPr>
        <p:blipFill>
          <a:blip r:embed="rId5"/>
          <a:srcRect/>
          <a:stretch/>
        </p:blipFill>
        <p:spPr>
          <a:xfrm>
            <a:off x="11759289" y="4222404"/>
            <a:ext cx="2088173" cy="2088173"/>
          </a:xfrm>
          <a:prstGeom prst="rect">
            <a:avLst/>
          </a:prstGeom>
          <a:noFill/>
          <a:ln>
            <a:noFill/>
          </a:ln>
        </p:spPr>
      </p:pic>
      <p:sp>
        <p:nvSpPr>
          <p:cNvPr id="127" name="Google Shape;127;p5"/>
          <p:cNvSpPr/>
          <p:nvPr/>
        </p:nvSpPr>
        <p:spPr>
          <a:xfrm>
            <a:off x="8849759" y="4941550"/>
            <a:ext cx="674980" cy="674980"/>
          </a:xfrm>
          <a:prstGeom prst="mathPlus">
            <a:avLst>
              <a:gd name="adj1" fmla="val 23520"/>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64;p3">
            <a:extLst>
              <a:ext uri="{FF2B5EF4-FFF2-40B4-BE49-F238E27FC236}">
                <a16:creationId xmlns:a16="http://schemas.microsoft.com/office/drawing/2014/main" id="{A83A2050-22DD-1ADA-9C5E-A3469E4A2982}"/>
              </a:ext>
            </a:extLst>
          </p:cNvPr>
          <p:cNvSpPr/>
          <p:nvPr/>
        </p:nvSpPr>
        <p:spPr>
          <a:xfrm>
            <a:off x="6625553" y="7104233"/>
            <a:ext cx="7224412" cy="502801"/>
          </a:xfrm>
          <a:prstGeom prst="rect">
            <a:avLst/>
          </a:prstGeom>
          <a:noFill/>
          <a:ln>
            <a:noFill/>
          </a:ln>
        </p:spPr>
        <p:txBody>
          <a:bodyPr spcFirstLastPara="1" wrap="square" lIns="0" tIns="0" rIns="0" bIns="0" anchor="t" anchorCtr="0">
            <a:noAutofit/>
          </a:bodyPr>
          <a:lstStyle/>
          <a:p>
            <a:pPr marL="0" marR="0" lvl="0" indent="0" algn="ctr" rtl="0">
              <a:lnSpc>
                <a:spcPct val="125396"/>
              </a:lnSpc>
              <a:spcBef>
                <a:spcPts val="0"/>
              </a:spcBef>
              <a:spcAft>
                <a:spcPts val="0"/>
              </a:spcAft>
              <a:buClr>
                <a:srgbClr val="195447"/>
              </a:buClr>
              <a:buSzPts val="3150"/>
              <a:buFont typeface="Libre Baskerville"/>
              <a:buNone/>
            </a:pPr>
            <a:endParaRPr lang="en-US" sz="1800" b="1" i="0" u="none" strike="noStrike" cap="none" dirty="0">
              <a:solidFill>
                <a:srgbClr val="7030A0"/>
              </a:solidFill>
              <a:latin typeface="Basic Sans Bold" pitchFamily="2" charset="77"/>
            </a:endParaRPr>
          </a:p>
        </p:txBody>
      </p:sp>
      <p:sp>
        <p:nvSpPr>
          <p:cNvPr id="102" name="Google Shape;102;p5"/>
          <p:cNvSpPr/>
          <p:nvPr/>
        </p:nvSpPr>
        <p:spPr>
          <a:xfrm>
            <a:off x="592021" y="1497452"/>
            <a:ext cx="5788800" cy="2437500"/>
          </a:xfrm>
          <a:prstGeom prst="roundRect">
            <a:avLst>
              <a:gd name="adj" fmla="val 2486"/>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722869" y="1628302"/>
            <a:ext cx="5657951" cy="415194"/>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000000"/>
              </a:buClr>
              <a:buSzPts val="1450"/>
              <a:buFont typeface="Libre Baskerville"/>
              <a:buNone/>
            </a:pPr>
            <a:r>
              <a:rPr lang="en-US" sz="2400" dirty="0">
                <a:latin typeface="Henriette" pitchFamily="2" charset="77"/>
                <a:ea typeface="Libre Baskerville"/>
                <a:cs typeface="Libre Baskerville"/>
                <a:sym typeface="Libre Baskerville"/>
              </a:rPr>
              <a:t>Women’s Index Silver </a:t>
            </a:r>
            <a:r>
              <a:rPr lang="en-US" sz="2400" b="0" i="0" u="none" strike="noStrike" cap="none" dirty="0">
                <a:solidFill>
                  <a:srgbClr val="000000"/>
                </a:solidFill>
                <a:latin typeface="Henriette" pitchFamily="2" charset="77"/>
                <a:ea typeface="Libre Baskerville"/>
                <a:cs typeface="Libre Baskerville"/>
                <a:sym typeface="Libre Baskerville"/>
              </a:rPr>
              <a:t>Member</a:t>
            </a:r>
            <a:endParaRPr sz="2400" b="0" i="0" u="none" strike="noStrike" cap="none" dirty="0">
              <a:latin typeface="Henriette" pitchFamily="2" charset="77"/>
            </a:endParaRPr>
          </a:p>
        </p:txBody>
      </p:sp>
      <p:sp>
        <p:nvSpPr>
          <p:cNvPr id="104" name="Google Shape;104;p5"/>
          <p:cNvSpPr/>
          <p:nvPr/>
        </p:nvSpPr>
        <p:spPr>
          <a:xfrm>
            <a:off x="722872" y="1982739"/>
            <a:ext cx="6471523" cy="197287"/>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000000"/>
              </a:buClr>
              <a:buSzPts val="950"/>
              <a:buFont typeface="Nunito Sans Light"/>
              <a:buNone/>
            </a:pPr>
            <a:r>
              <a:rPr lang="en-US" b="1" i="0" u="none" strike="noStrike" cap="none" dirty="0">
                <a:solidFill>
                  <a:srgbClr val="000000"/>
                </a:solidFill>
                <a:latin typeface="Basic Sans Bold" pitchFamily="2" charset="77"/>
                <a:ea typeface="Nunito Sans Light"/>
                <a:cs typeface="Nunito Sans Light"/>
                <a:sym typeface="Nunito Sans Light"/>
              </a:rPr>
              <a:t>Annual Investment: $5,000</a:t>
            </a:r>
            <a:endParaRPr b="0" i="0" u="none" strike="noStrike" cap="none" dirty="0">
              <a:latin typeface="Basic Sans" pitchFamily="2" charset="77"/>
            </a:endParaRPr>
          </a:p>
        </p:txBody>
      </p:sp>
      <p:grpSp>
        <p:nvGrpSpPr>
          <p:cNvPr id="5" name="Group 4">
            <a:extLst>
              <a:ext uri="{FF2B5EF4-FFF2-40B4-BE49-F238E27FC236}">
                <a16:creationId xmlns:a16="http://schemas.microsoft.com/office/drawing/2014/main" id="{7D26E6FC-1D2F-2DB1-0B26-2184F8916550}"/>
              </a:ext>
            </a:extLst>
          </p:cNvPr>
          <p:cNvGrpSpPr/>
          <p:nvPr/>
        </p:nvGrpSpPr>
        <p:grpSpPr>
          <a:xfrm>
            <a:off x="722822" y="2344631"/>
            <a:ext cx="6471650" cy="1359284"/>
            <a:chOff x="722822" y="2344631"/>
            <a:chExt cx="6471650" cy="1359284"/>
          </a:xfrm>
        </p:grpSpPr>
        <p:sp>
          <p:nvSpPr>
            <p:cNvPr id="105" name="Google Shape;105;p5"/>
            <p:cNvSpPr/>
            <p:nvPr/>
          </p:nvSpPr>
          <p:spPr>
            <a:xfrm>
              <a:off x="722872" y="2344631"/>
              <a:ext cx="6471523" cy="197287"/>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000000"/>
                </a:buClr>
                <a:buSzPts val="950"/>
                <a:buFont typeface="Nunito Sans Light"/>
                <a:buChar char="•"/>
              </a:pPr>
              <a:r>
                <a:rPr lang="en-US" sz="950" dirty="0">
                  <a:solidFill>
                    <a:schemeClr val="dk1"/>
                  </a:solidFill>
                  <a:latin typeface="Basic Sans" pitchFamily="2" charset="77"/>
                  <a:ea typeface="Nunito Sans Light"/>
                  <a:cs typeface="Nunito Sans Light"/>
                  <a:sym typeface="Nunito Sans Light"/>
                </a:rPr>
                <a:t>Digital Commitment Badge to </a:t>
              </a:r>
              <a:r>
                <a:rPr lang="en-US" sz="950" dirty="0" err="1">
                  <a:solidFill>
                    <a:schemeClr val="dk1"/>
                  </a:solidFill>
                  <a:latin typeface="Basic Sans" pitchFamily="2" charset="77"/>
                  <a:ea typeface="Nunito Sans Light"/>
                  <a:cs typeface="Nunito Sans Light"/>
                  <a:sym typeface="Nunito Sans Light"/>
                </a:rPr>
                <a:t>recognise</a:t>
              </a:r>
              <a:r>
                <a:rPr lang="en-US" sz="950" dirty="0">
                  <a:solidFill>
                    <a:schemeClr val="dk1"/>
                  </a:solidFill>
                  <a:latin typeface="Basic Sans" pitchFamily="2" charset="77"/>
                  <a:ea typeface="Nunito Sans Light"/>
                  <a:cs typeface="Nunito Sans Light"/>
                  <a:sym typeface="Nunito Sans Light"/>
                </a:rPr>
                <a:t> your Women’s Index Membership </a:t>
              </a:r>
              <a:endParaRPr sz="950" b="0" i="0" u="none" strike="noStrike" cap="none" dirty="0">
                <a:latin typeface="Basic Sans" pitchFamily="2" charset="77"/>
              </a:endParaRPr>
            </a:p>
          </p:txBody>
        </p:sp>
        <p:sp>
          <p:nvSpPr>
            <p:cNvPr id="106" name="Google Shape;106;p5"/>
            <p:cNvSpPr/>
            <p:nvPr/>
          </p:nvSpPr>
          <p:spPr>
            <a:xfrm>
              <a:off x="722872" y="2584417"/>
              <a:ext cx="6471600" cy="197400"/>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000000"/>
                </a:buClr>
                <a:buSzPts val="950"/>
                <a:buFont typeface="Nunito Sans Light"/>
                <a:buChar char="•"/>
              </a:pPr>
              <a:r>
                <a:rPr lang="en-US" sz="950">
                  <a:solidFill>
                    <a:schemeClr val="dk1"/>
                  </a:solidFill>
                  <a:latin typeface="Basic Sans" pitchFamily="2" charset="77"/>
                  <a:ea typeface="Nunito Sans Light"/>
                  <a:cs typeface="Nunito Sans Light"/>
                  <a:sym typeface="Nunito Sans Light"/>
                </a:rPr>
                <a:t>Full IMPACTER™ platform access with 1:1  Onboarding &amp; Goals Strategy Session</a:t>
              </a:r>
              <a:endParaRPr sz="950">
                <a:latin typeface="Basic Sans" pitchFamily="2" charset="77"/>
                <a:ea typeface="Nunito Sans Light"/>
                <a:cs typeface="Nunito Sans Light"/>
                <a:sym typeface="Nunito Sans Light"/>
              </a:endParaRPr>
            </a:p>
          </p:txBody>
        </p:sp>
        <p:sp>
          <p:nvSpPr>
            <p:cNvPr id="107" name="Google Shape;107;p5"/>
            <p:cNvSpPr/>
            <p:nvPr/>
          </p:nvSpPr>
          <p:spPr>
            <a:xfrm>
              <a:off x="722872" y="3025741"/>
              <a:ext cx="6471600" cy="197400"/>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000000"/>
                </a:buClr>
                <a:buSzPts val="950"/>
                <a:buFont typeface="Nunito Sans Light"/>
                <a:buChar char="•"/>
              </a:pPr>
              <a:r>
                <a:rPr lang="en-US" sz="950" b="0" i="0" u="none" strike="noStrike" cap="none" dirty="0">
                  <a:solidFill>
                    <a:srgbClr val="000000"/>
                  </a:solidFill>
                  <a:latin typeface="Basic Sans" pitchFamily="2" charset="77"/>
                  <a:ea typeface="Nunito Sans Light"/>
                  <a:cs typeface="Nunito Sans Light"/>
                  <a:sym typeface="Nunito Sans Light"/>
                </a:rPr>
                <a:t>Brand placement in quarterly Women's Index</a:t>
              </a:r>
              <a:endParaRPr sz="950" b="0" i="0" u="none" strike="noStrike" cap="none" dirty="0">
                <a:latin typeface="Basic Sans" pitchFamily="2" charset="77"/>
              </a:endParaRPr>
            </a:p>
          </p:txBody>
        </p:sp>
        <p:sp>
          <p:nvSpPr>
            <p:cNvPr id="108" name="Google Shape;108;p5"/>
            <p:cNvSpPr/>
            <p:nvPr/>
          </p:nvSpPr>
          <p:spPr>
            <a:xfrm>
              <a:off x="722872" y="3266128"/>
              <a:ext cx="6471600" cy="197400"/>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000000"/>
                </a:buClr>
                <a:buSzPts val="950"/>
                <a:buFont typeface="Nunito Sans Light"/>
                <a:buChar char="•"/>
              </a:pPr>
              <a:r>
                <a:rPr lang="en-US" sz="950" b="0" i="0" u="none" strike="noStrike" cap="none">
                  <a:solidFill>
                    <a:srgbClr val="000000"/>
                  </a:solidFill>
                  <a:latin typeface="Basic Sans" pitchFamily="2" charset="77"/>
                  <a:ea typeface="Nunito Sans Light"/>
                  <a:cs typeface="Nunito Sans Light"/>
                  <a:sym typeface="Nunito Sans Light"/>
                </a:rPr>
                <a:t>Industry-Specific Conversation Toolkit - demonstrate unique understanding and build trust</a:t>
              </a:r>
              <a:endParaRPr sz="950" b="0" i="0" u="none" strike="noStrike" cap="none">
                <a:latin typeface="Basic Sans" pitchFamily="2" charset="77"/>
              </a:endParaRPr>
            </a:p>
          </p:txBody>
        </p:sp>
        <p:sp>
          <p:nvSpPr>
            <p:cNvPr id="109" name="Google Shape;109;p5"/>
            <p:cNvSpPr/>
            <p:nvPr/>
          </p:nvSpPr>
          <p:spPr>
            <a:xfrm>
              <a:off x="722872" y="3506515"/>
              <a:ext cx="6471600" cy="197400"/>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000000"/>
                </a:buClr>
                <a:buSzPts val="950"/>
                <a:buFont typeface="Nunito Sans Light"/>
                <a:buChar char="•"/>
              </a:pPr>
              <a:r>
                <a:rPr lang="en-US" sz="950" b="0" i="0" u="none" strike="noStrike" cap="none">
                  <a:solidFill>
                    <a:srgbClr val="000000"/>
                  </a:solidFill>
                  <a:latin typeface="Basic Sans" pitchFamily="2" charset="77"/>
                  <a:ea typeface="Nunito Sans Light"/>
                  <a:cs typeface="Nunito Sans Light"/>
                  <a:sym typeface="Nunito Sans Light"/>
                </a:rPr>
                <a:t>Women's Index Media Insights Report</a:t>
              </a:r>
              <a:endParaRPr sz="950" b="0" i="0" u="none" strike="noStrike" cap="none">
                <a:latin typeface="Basic Sans" pitchFamily="2" charset="77"/>
              </a:endParaRPr>
            </a:p>
          </p:txBody>
        </p:sp>
        <p:sp>
          <p:nvSpPr>
            <p:cNvPr id="119" name="Google Shape;119;p5"/>
            <p:cNvSpPr/>
            <p:nvPr/>
          </p:nvSpPr>
          <p:spPr>
            <a:xfrm>
              <a:off x="722822" y="2818779"/>
              <a:ext cx="6471600" cy="197400"/>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000000"/>
                </a:buClr>
                <a:buSzPts val="950"/>
                <a:buFont typeface="Nunito Sans Light"/>
                <a:buChar char="•"/>
              </a:pPr>
              <a:r>
                <a:rPr lang="en-US" sz="950" dirty="0">
                  <a:solidFill>
                    <a:schemeClr val="dk1"/>
                  </a:solidFill>
                  <a:latin typeface="Basic Sans" pitchFamily="2" charset="77"/>
                  <a:ea typeface="Nunito Sans Light"/>
                  <a:cs typeface="Nunito Sans Light"/>
                  <a:sym typeface="Nunito Sans Light"/>
                </a:rPr>
                <a:t>Earn your Digital IMPACTER Badge and become Employee Verified for your efforts</a:t>
              </a:r>
              <a:endParaRPr sz="950" dirty="0">
                <a:latin typeface="Basic Sans" pitchFamily="2" charset="77"/>
                <a:ea typeface="Nunito Sans Light"/>
                <a:cs typeface="Nunito Sans Light"/>
                <a:sym typeface="Nunito Sans Light"/>
              </a:endParaRPr>
            </a:p>
          </p:txBody>
        </p:sp>
      </p:grpSp>
      <p:pic>
        <p:nvPicPr>
          <p:cNvPr id="120" name="Google Shape;120;p5"/>
          <p:cNvPicPr preferRelativeResize="0"/>
          <p:nvPr/>
        </p:nvPicPr>
        <p:blipFill>
          <a:blip r:embed="rId6"/>
          <a:srcRect/>
          <a:stretch/>
        </p:blipFill>
        <p:spPr>
          <a:xfrm>
            <a:off x="6660315" y="1639482"/>
            <a:ext cx="2153440" cy="2153440"/>
          </a:xfrm>
          <a:prstGeom prst="rect">
            <a:avLst/>
          </a:prstGeom>
          <a:noFill/>
          <a:ln>
            <a:noFill/>
          </a:ln>
        </p:spPr>
      </p:pic>
      <p:sp>
        <p:nvSpPr>
          <p:cNvPr id="126" name="Google Shape;126;p5"/>
          <p:cNvSpPr/>
          <p:nvPr/>
        </p:nvSpPr>
        <p:spPr>
          <a:xfrm>
            <a:off x="8852184" y="2335578"/>
            <a:ext cx="674653" cy="674653"/>
          </a:xfrm>
          <a:prstGeom prst="mathPlus">
            <a:avLst>
              <a:gd name="adj1" fmla="val 23520"/>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Google Shape;124;p5">
            <a:extLst>
              <a:ext uri="{FF2B5EF4-FFF2-40B4-BE49-F238E27FC236}">
                <a16:creationId xmlns:a16="http://schemas.microsoft.com/office/drawing/2014/main" id="{11EE5CEB-FD6D-FDEA-76E4-4AEBAE17E9A5}"/>
              </a:ext>
            </a:extLst>
          </p:cNvPr>
          <p:cNvPicPr preferRelativeResize="0"/>
          <p:nvPr/>
        </p:nvPicPr>
        <p:blipFill>
          <a:blip r:embed="rId4"/>
          <a:srcRect/>
          <a:stretch/>
        </p:blipFill>
        <p:spPr>
          <a:xfrm>
            <a:off x="9561380" y="1670122"/>
            <a:ext cx="2092162" cy="2092162"/>
          </a:xfrm>
          <a:prstGeom prst="rect">
            <a:avLst/>
          </a:prstGeom>
          <a:noFill/>
          <a:ln>
            <a:noFill/>
          </a:ln>
        </p:spPr>
      </p:pic>
      <p:pic>
        <p:nvPicPr>
          <p:cNvPr id="4" name="Google Shape;125;p5">
            <a:extLst>
              <a:ext uri="{FF2B5EF4-FFF2-40B4-BE49-F238E27FC236}">
                <a16:creationId xmlns:a16="http://schemas.microsoft.com/office/drawing/2014/main" id="{4637DD1D-B2BF-6E71-55D0-C9A653FFE048}"/>
              </a:ext>
            </a:extLst>
          </p:cNvPr>
          <p:cNvPicPr preferRelativeResize="0"/>
          <p:nvPr/>
        </p:nvPicPr>
        <p:blipFill>
          <a:blip r:embed="rId5"/>
          <a:srcRect/>
          <a:stretch/>
        </p:blipFill>
        <p:spPr>
          <a:xfrm>
            <a:off x="11760303" y="1672622"/>
            <a:ext cx="2087161" cy="2087161"/>
          </a:xfrm>
          <a:prstGeom prst="rect">
            <a:avLst/>
          </a:prstGeom>
          <a:noFill/>
          <a:ln>
            <a:noFill/>
          </a:ln>
        </p:spPr>
      </p:pic>
      <p:sp>
        <p:nvSpPr>
          <p:cNvPr id="15" name="TextBox 14">
            <a:extLst>
              <a:ext uri="{FF2B5EF4-FFF2-40B4-BE49-F238E27FC236}">
                <a16:creationId xmlns:a16="http://schemas.microsoft.com/office/drawing/2014/main" id="{DA25D248-914D-9935-9886-F52A9CAF4EBC}"/>
              </a:ext>
            </a:extLst>
          </p:cNvPr>
          <p:cNvSpPr txBox="1"/>
          <p:nvPr/>
        </p:nvSpPr>
        <p:spPr>
          <a:xfrm>
            <a:off x="4686608" y="6993458"/>
            <a:ext cx="9528155" cy="639149"/>
          </a:xfrm>
          <a:prstGeom prst="rect">
            <a:avLst/>
          </a:prstGeom>
          <a:noFill/>
        </p:spPr>
        <p:txBody>
          <a:bodyPr wrap="square">
            <a:spAutoFit/>
          </a:bodyPr>
          <a:lstStyle/>
          <a:p>
            <a:pPr lvl="0" algn="r">
              <a:lnSpc>
                <a:spcPct val="125396"/>
              </a:lnSpc>
              <a:buClr>
                <a:srgbClr val="195447"/>
              </a:buClr>
              <a:buSzPts val="3150"/>
            </a:pPr>
            <a:r>
              <a:rPr lang="en-US" sz="3200" i="1" dirty="0">
                <a:solidFill>
                  <a:srgbClr val="195447"/>
                </a:solidFill>
                <a:latin typeface="Henriette" pitchFamily="2" charset="77"/>
                <a:sym typeface="Libre Baskerville"/>
              </a:rPr>
              <a:t>Earn Your IMPACTER Badges &amp; Promote Your Efforts!</a:t>
            </a:r>
            <a:endParaRPr lang="en-US" sz="3200" i="1" dirty="0">
              <a:solidFill>
                <a:srgbClr val="195447"/>
              </a:solidFill>
              <a:latin typeface="Henriette" pitchFamily="2"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636984" y="500420"/>
            <a:ext cx="5667256" cy="568762"/>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195447"/>
              </a:buClr>
              <a:buSzPts val="3550"/>
              <a:buFont typeface="Libre Baskerville"/>
              <a:buNone/>
            </a:pPr>
            <a:r>
              <a:rPr lang="en-US" sz="3550" b="0" i="1" u="none" strike="noStrike" cap="none" dirty="0">
                <a:solidFill>
                  <a:srgbClr val="195447"/>
                </a:solidFill>
                <a:latin typeface="Henriette" pitchFamily="2" charset="77"/>
                <a:ea typeface="Libre Baskerville"/>
                <a:cs typeface="Libre Baskerville"/>
                <a:sym typeface="Libre Baskerville"/>
              </a:rPr>
              <a:t>Consultant </a:t>
            </a:r>
            <a:r>
              <a:rPr lang="en-US" sz="4200" b="0" i="1" u="none" strike="noStrike" cap="none" dirty="0">
                <a:solidFill>
                  <a:srgbClr val="195447"/>
                </a:solidFill>
                <a:latin typeface="Henriette" pitchFamily="2" charset="77"/>
                <a:ea typeface="Libre Baskerville"/>
                <a:cs typeface="Libre Baskerville"/>
                <a:sym typeface="Libre Baskerville"/>
              </a:rPr>
              <a:t>Membership</a:t>
            </a:r>
            <a:endParaRPr sz="4200" b="0" i="1" u="none" strike="noStrike" cap="none" dirty="0">
              <a:latin typeface="Henriette" pitchFamily="2" charset="77"/>
            </a:endParaRPr>
          </a:p>
        </p:txBody>
      </p:sp>
      <p:sp>
        <p:nvSpPr>
          <p:cNvPr id="135" name="Google Shape;135;p6"/>
          <p:cNvSpPr/>
          <p:nvPr/>
        </p:nvSpPr>
        <p:spPr>
          <a:xfrm>
            <a:off x="636984" y="1546741"/>
            <a:ext cx="6907768" cy="3524584"/>
          </a:xfrm>
          <a:prstGeom prst="roundRect">
            <a:avLst>
              <a:gd name="adj" fmla="val 2058"/>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826532" y="1736288"/>
            <a:ext cx="6488662" cy="50054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000000"/>
              </a:buClr>
              <a:buSzPts val="2100"/>
              <a:buFont typeface="Libre Baskerville"/>
              <a:buNone/>
            </a:pPr>
            <a:r>
              <a:rPr lang="en-US" sz="2400" b="0" i="0" u="none" strike="noStrike" cap="none" dirty="0">
                <a:solidFill>
                  <a:srgbClr val="000000"/>
                </a:solidFill>
                <a:latin typeface="Henriette" pitchFamily="2" charset="77"/>
                <a:ea typeface="Libre Baskerville"/>
                <a:cs typeface="Libre Baskerville"/>
                <a:sym typeface="Libre Baskerville"/>
              </a:rPr>
              <a:t>Certified </a:t>
            </a:r>
            <a:r>
              <a:rPr lang="en-US" sz="2400" dirty="0">
                <a:latin typeface="Henriette" pitchFamily="2" charset="77"/>
                <a:ea typeface="Libre Baskerville"/>
                <a:cs typeface="Libre Baskerville"/>
                <a:sym typeface="Libre Baskerville"/>
              </a:rPr>
              <a:t>Adviser</a:t>
            </a:r>
            <a:endParaRPr sz="2400" b="0" i="0" u="none" strike="noStrike" cap="none" dirty="0">
              <a:latin typeface="Henriette" pitchFamily="2" charset="77"/>
            </a:endParaRPr>
          </a:p>
        </p:txBody>
      </p:sp>
      <p:sp>
        <p:nvSpPr>
          <p:cNvPr id="137" name="Google Shape;137;p6"/>
          <p:cNvSpPr/>
          <p:nvPr/>
        </p:nvSpPr>
        <p:spPr>
          <a:xfrm>
            <a:off x="826532" y="2259449"/>
            <a:ext cx="6077188" cy="291227"/>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000000"/>
              </a:buClr>
              <a:buSzPts val="1400"/>
              <a:buFont typeface="Nunito Sans Light"/>
              <a:buNone/>
            </a:pPr>
            <a:r>
              <a:rPr lang="en-US" sz="1400" b="1" i="0" u="none" strike="noStrike" cap="none" dirty="0">
                <a:solidFill>
                  <a:srgbClr val="000000"/>
                </a:solidFill>
                <a:latin typeface="Basic Sans Bold" pitchFamily="2" charset="77"/>
                <a:ea typeface="Nunito Sans Light"/>
                <a:cs typeface="Nunito Sans Light"/>
                <a:sym typeface="Nunito Sans Light"/>
              </a:rPr>
              <a:t>Annual Investment: $2,499</a:t>
            </a:r>
            <a:endParaRPr sz="1400" b="0" i="0" u="none" strike="noStrike" cap="none" dirty="0">
              <a:latin typeface="Basic Sans" pitchFamily="2" charset="77"/>
            </a:endParaRPr>
          </a:p>
        </p:txBody>
      </p:sp>
      <p:sp>
        <p:nvSpPr>
          <p:cNvPr id="138" name="Google Shape;138;p6"/>
          <p:cNvSpPr/>
          <p:nvPr/>
        </p:nvSpPr>
        <p:spPr>
          <a:xfrm>
            <a:off x="826532" y="2714387"/>
            <a:ext cx="6077188" cy="291227"/>
          </a:xfrm>
          <a:prstGeom prst="rect">
            <a:avLst/>
          </a:prstGeom>
          <a:noFill/>
          <a:ln>
            <a:noFill/>
          </a:ln>
        </p:spPr>
        <p:txBody>
          <a:bodyPr spcFirstLastPara="1" wrap="square" lIns="0" tIns="0" rIns="0" bIns="0" anchor="t" anchorCtr="0">
            <a:noAutofit/>
          </a:bodyPr>
          <a:lstStyle/>
          <a:p>
            <a:pPr marL="342900" marR="0" lvl="0" indent="-342900" algn="l" rtl="0">
              <a:lnSpc>
                <a:spcPct val="160714"/>
              </a:lnSpc>
              <a:spcBef>
                <a:spcPts val="0"/>
              </a:spcBef>
              <a:spcAft>
                <a:spcPts val="0"/>
              </a:spcAft>
              <a:buClr>
                <a:srgbClr val="000000"/>
              </a:buClr>
              <a:buSzPts val="1400"/>
              <a:buFont typeface="Nunito Sans Light"/>
              <a:buChar char="•"/>
            </a:pPr>
            <a:r>
              <a:rPr lang="en-US" sz="1400" b="0" i="0" u="none" strike="noStrike" cap="none" dirty="0">
                <a:solidFill>
                  <a:srgbClr val="000000"/>
                </a:solidFill>
                <a:latin typeface="Basic Sans" pitchFamily="2" charset="77"/>
                <a:ea typeface="Nunito Sans Light"/>
                <a:cs typeface="Nunito Sans Light"/>
                <a:sym typeface="Nunito Sans Light"/>
              </a:rPr>
              <a:t>Full Multi-client access to IMPACTER™ platform</a:t>
            </a:r>
            <a:endParaRPr sz="1400" b="0" i="0" u="none" strike="noStrike" cap="none" dirty="0">
              <a:latin typeface="Basic Sans" pitchFamily="2" charset="77"/>
            </a:endParaRPr>
          </a:p>
        </p:txBody>
      </p:sp>
      <p:sp>
        <p:nvSpPr>
          <p:cNvPr id="139" name="Google Shape;139;p6"/>
          <p:cNvSpPr/>
          <p:nvPr/>
        </p:nvSpPr>
        <p:spPr>
          <a:xfrm>
            <a:off x="826532" y="3069312"/>
            <a:ext cx="6077188" cy="291227"/>
          </a:xfrm>
          <a:prstGeom prst="rect">
            <a:avLst/>
          </a:prstGeom>
          <a:noFill/>
          <a:ln>
            <a:noFill/>
          </a:ln>
        </p:spPr>
        <p:txBody>
          <a:bodyPr spcFirstLastPara="1" wrap="square" lIns="0" tIns="0" rIns="0" bIns="0" anchor="t" anchorCtr="0">
            <a:noAutofit/>
          </a:bodyPr>
          <a:lstStyle/>
          <a:p>
            <a:pPr marL="342900" marR="0" lvl="0" indent="-342900" algn="l" rtl="0">
              <a:lnSpc>
                <a:spcPct val="160714"/>
              </a:lnSpc>
              <a:spcBef>
                <a:spcPts val="0"/>
              </a:spcBef>
              <a:spcAft>
                <a:spcPts val="0"/>
              </a:spcAft>
              <a:buClr>
                <a:srgbClr val="000000"/>
              </a:buClr>
              <a:buSzPts val="1400"/>
              <a:buFont typeface="Nunito Sans Light"/>
              <a:buChar char="•"/>
            </a:pPr>
            <a:r>
              <a:rPr lang="en-US" sz="1400" b="0" i="0" u="none" strike="noStrike" cap="none">
                <a:solidFill>
                  <a:srgbClr val="000000"/>
                </a:solidFill>
                <a:latin typeface="Basic Sans" pitchFamily="2" charset="77"/>
                <a:ea typeface="Nunito Sans Light"/>
                <a:cs typeface="Nunito Sans Light"/>
                <a:sym typeface="Nunito Sans Light"/>
              </a:rPr>
              <a:t>Digital "Commitment to Equality" badge</a:t>
            </a:r>
            <a:endParaRPr sz="1400" b="0" i="0" u="none" strike="noStrike" cap="none">
              <a:latin typeface="Basic Sans" pitchFamily="2" charset="77"/>
            </a:endParaRPr>
          </a:p>
        </p:txBody>
      </p:sp>
      <p:sp>
        <p:nvSpPr>
          <p:cNvPr id="140" name="Google Shape;140;p6"/>
          <p:cNvSpPr/>
          <p:nvPr/>
        </p:nvSpPr>
        <p:spPr>
          <a:xfrm>
            <a:off x="826532" y="3424238"/>
            <a:ext cx="6077188" cy="291227"/>
          </a:xfrm>
          <a:prstGeom prst="rect">
            <a:avLst/>
          </a:prstGeom>
          <a:noFill/>
          <a:ln>
            <a:noFill/>
          </a:ln>
        </p:spPr>
        <p:txBody>
          <a:bodyPr spcFirstLastPara="1" wrap="square" lIns="0" tIns="0" rIns="0" bIns="0" anchor="t" anchorCtr="0">
            <a:noAutofit/>
          </a:bodyPr>
          <a:lstStyle/>
          <a:p>
            <a:pPr marL="342900" marR="0" lvl="0" indent="-342900" algn="l" rtl="0">
              <a:lnSpc>
                <a:spcPct val="160714"/>
              </a:lnSpc>
              <a:spcBef>
                <a:spcPts val="0"/>
              </a:spcBef>
              <a:spcAft>
                <a:spcPts val="0"/>
              </a:spcAft>
              <a:buClr>
                <a:srgbClr val="000000"/>
              </a:buClr>
              <a:buSzPts val="1400"/>
              <a:buFont typeface="Nunito Sans Light"/>
              <a:buChar char="•"/>
            </a:pPr>
            <a:r>
              <a:rPr lang="en-US" sz="1400" b="0" i="0" u="none" strike="noStrike" cap="none">
                <a:solidFill>
                  <a:srgbClr val="000000"/>
                </a:solidFill>
                <a:latin typeface="Basic Sans" pitchFamily="2" charset="77"/>
                <a:ea typeface="Nunito Sans Light"/>
                <a:cs typeface="Nunito Sans Light"/>
                <a:sym typeface="Nunito Sans Light"/>
              </a:rPr>
              <a:t>Brand placement in quarterly Women's Index</a:t>
            </a:r>
            <a:endParaRPr sz="1400" b="0" i="0" u="none" strike="noStrike" cap="none">
              <a:latin typeface="Basic Sans" pitchFamily="2" charset="77"/>
            </a:endParaRPr>
          </a:p>
        </p:txBody>
      </p:sp>
      <p:sp>
        <p:nvSpPr>
          <p:cNvPr id="141" name="Google Shape;141;p6"/>
          <p:cNvSpPr/>
          <p:nvPr/>
        </p:nvSpPr>
        <p:spPr>
          <a:xfrm>
            <a:off x="826532" y="3779163"/>
            <a:ext cx="6077188" cy="291227"/>
          </a:xfrm>
          <a:prstGeom prst="rect">
            <a:avLst/>
          </a:prstGeom>
          <a:noFill/>
          <a:ln>
            <a:noFill/>
          </a:ln>
        </p:spPr>
        <p:txBody>
          <a:bodyPr spcFirstLastPara="1" wrap="square" lIns="0" tIns="0" rIns="0" bIns="0" anchor="t" anchorCtr="0">
            <a:noAutofit/>
          </a:bodyPr>
          <a:lstStyle/>
          <a:p>
            <a:pPr marL="342900" marR="0" lvl="0" indent="-342900" algn="l" rtl="0">
              <a:lnSpc>
                <a:spcPct val="160714"/>
              </a:lnSpc>
              <a:spcBef>
                <a:spcPts val="0"/>
              </a:spcBef>
              <a:spcAft>
                <a:spcPts val="0"/>
              </a:spcAft>
              <a:buClr>
                <a:srgbClr val="000000"/>
              </a:buClr>
              <a:buSzPts val="1400"/>
              <a:buFont typeface="Nunito Sans Light"/>
              <a:buChar char="•"/>
            </a:pPr>
            <a:r>
              <a:rPr lang="en-US" sz="1400" b="0" i="0" u="none" strike="noStrike" cap="none">
                <a:solidFill>
                  <a:srgbClr val="000000"/>
                </a:solidFill>
                <a:latin typeface="Basic Sans" pitchFamily="2" charset="77"/>
                <a:ea typeface="Nunito Sans Light"/>
                <a:cs typeface="Nunito Sans Light"/>
                <a:sym typeface="Nunito Sans Light"/>
              </a:rPr>
              <a:t>Network Directory for Lead Gen Amplification</a:t>
            </a:r>
            <a:endParaRPr sz="1400" b="0" i="0" u="none" strike="noStrike" cap="none">
              <a:latin typeface="Basic Sans" pitchFamily="2" charset="77"/>
            </a:endParaRPr>
          </a:p>
        </p:txBody>
      </p:sp>
      <p:sp>
        <p:nvSpPr>
          <p:cNvPr id="142" name="Google Shape;142;p6"/>
          <p:cNvSpPr/>
          <p:nvPr/>
        </p:nvSpPr>
        <p:spPr>
          <a:xfrm>
            <a:off x="826532" y="4134088"/>
            <a:ext cx="6077188" cy="291227"/>
          </a:xfrm>
          <a:prstGeom prst="rect">
            <a:avLst/>
          </a:prstGeom>
          <a:noFill/>
          <a:ln>
            <a:noFill/>
          </a:ln>
        </p:spPr>
        <p:txBody>
          <a:bodyPr spcFirstLastPara="1" wrap="square" lIns="0" tIns="0" rIns="0" bIns="0" anchor="t" anchorCtr="0">
            <a:noAutofit/>
          </a:bodyPr>
          <a:lstStyle/>
          <a:p>
            <a:pPr marL="342900" marR="0" lvl="0" indent="-342900" algn="l" rtl="0">
              <a:lnSpc>
                <a:spcPct val="160714"/>
              </a:lnSpc>
              <a:spcBef>
                <a:spcPts val="0"/>
              </a:spcBef>
              <a:spcAft>
                <a:spcPts val="0"/>
              </a:spcAft>
              <a:buClr>
                <a:srgbClr val="000000"/>
              </a:buClr>
              <a:buSzPts val="1400"/>
              <a:buFont typeface="Nunito Sans Light"/>
              <a:buChar char="•"/>
            </a:pPr>
            <a:r>
              <a:rPr lang="en-US" sz="1400" b="0" i="0" u="none" strike="noStrike" cap="none">
                <a:solidFill>
                  <a:srgbClr val="000000"/>
                </a:solidFill>
                <a:latin typeface="Basic Sans" pitchFamily="2" charset="77"/>
                <a:ea typeface="Nunito Sans Light"/>
                <a:cs typeface="Nunito Sans Light"/>
                <a:sym typeface="Nunito Sans Light"/>
              </a:rPr>
              <a:t>Thought leadership opportunities</a:t>
            </a:r>
            <a:endParaRPr sz="1400" b="0" i="0" u="none" strike="noStrike" cap="none">
              <a:latin typeface="Basic Sans" pitchFamily="2" charset="77"/>
            </a:endParaRPr>
          </a:p>
        </p:txBody>
      </p:sp>
      <p:sp>
        <p:nvSpPr>
          <p:cNvPr id="143" name="Google Shape;143;p6"/>
          <p:cNvSpPr/>
          <p:nvPr/>
        </p:nvSpPr>
        <p:spPr>
          <a:xfrm>
            <a:off x="826527" y="4489025"/>
            <a:ext cx="6456282" cy="582300"/>
          </a:xfrm>
          <a:prstGeom prst="rect">
            <a:avLst/>
          </a:prstGeom>
          <a:noFill/>
          <a:ln>
            <a:noFill/>
          </a:ln>
        </p:spPr>
        <p:txBody>
          <a:bodyPr spcFirstLastPara="1" wrap="square" lIns="0" tIns="0" rIns="0" bIns="0" anchor="t" anchorCtr="0">
            <a:noAutofit/>
          </a:bodyPr>
          <a:lstStyle/>
          <a:p>
            <a:pPr marL="342900" marR="0" lvl="0" indent="-342900" algn="l" rtl="0">
              <a:lnSpc>
                <a:spcPct val="160714"/>
              </a:lnSpc>
              <a:spcBef>
                <a:spcPts val="0"/>
              </a:spcBef>
              <a:spcAft>
                <a:spcPts val="0"/>
              </a:spcAft>
              <a:buClr>
                <a:srgbClr val="000000"/>
              </a:buClr>
              <a:buSzPts val="1400"/>
              <a:buFont typeface="Nunito Sans Light"/>
              <a:buChar char="•"/>
            </a:pPr>
            <a:r>
              <a:rPr lang="en-US" sz="1400" b="0" i="0" u="none" strike="noStrike" cap="none" dirty="0">
                <a:solidFill>
                  <a:srgbClr val="000000"/>
                </a:solidFill>
                <a:latin typeface="Basic Sans" pitchFamily="2" charset="77"/>
                <a:ea typeface="Nunito Sans Light"/>
                <a:cs typeface="Nunito Sans Light"/>
                <a:sym typeface="Nunito Sans Light"/>
              </a:rPr>
              <a:t>Opportunity to earn 10% on all IMPACTER + Culture Comms Client Referrals</a:t>
            </a:r>
            <a:endParaRPr sz="1400" b="0" i="0" u="none" strike="noStrike" cap="none" dirty="0">
              <a:latin typeface="Basic Sans" pitchFamily="2" charset="77"/>
            </a:endParaRPr>
          </a:p>
        </p:txBody>
      </p:sp>
      <p:pic>
        <p:nvPicPr>
          <p:cNvPr id="144" name="Google Shape;144;p6" descr="preencoded.png"/>
          <p:cNvPicPr preferRelativeResize="0"/>
          <p:nvPr/>
        </p:nvPicPr>
        <p:blipFill rotWithShape="1">
          <a:blip r:embed="rId3">
            <a:alphaModFix/>
          </a:blip>
          <a:srcRect/>
          <a:stretch/>
        </p:blipFill>
        <p:spPr>
          <a:xfrm>
            <a:off x="7734295" y="3876548"/>
            <a:ext cx="6675039" cy="2389553"/>
          </a:xfrm>
          <a:prstGeom prst="rect">
            <a:avLst/>
          </a:prstGeom>
          <a:noFill/>
          <a:ln>
            <a:noFill/>
          </a:ln>
        </p:spPr>
      </p:pic>
      <p:sp>
        <p:nvSpPr>
          <p:cNvPr id="145" name="Google Shape;145;p6"/>
          <p:cNvSpPr/>
          <p:nvPr/>
        </p:nvSpPr>
        <p:spPr>
          <a:xfrm>
            <a:off x="7544752" y="1505783"/>
            <a:ext cx="6456283" cy="291227"/>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SzPts val="1400"/>
              <a:buFont typeface="Arial"/>
              <a:buNone/>
            </a:pPr>
            <a:endParaRPr sz="1400" b="0" i="0" u="none" strike="noStrike" cap="none"/>
          </a:p>
        </p:txBody>
      </p:sp>
      <p:pic>
        <p:nvPicPr>
          <p:cNvPr id="146" name="Google Shape;146;p6"/>
          <p:cNvPicPr preferRelativeResize="0"/>
          <p:nvPr/>
        </p:nvPicPr>
        <p:blipFill>
          <a:blip r:embed="rId4"/>
          <a:srcRect/>
          <a:stretch/>
        </p:blipFill>
        <p:spPr>
          <a:xfrm>
            <a:off x="7774310" y="1243321"/>
            <a:ext cx="3055963" cy="3055963"/>
          </a:xfrm>
          <a:prstGeom prst="rect">
            <a:avLst/>
          </a:prstGeom>
          <a:noFill/>
          <a:ln>
            <a:noFill/>
          </a:ln>
        </p:spPr>
      </p:pic>
      <p:pic>
        <p:nvPicPr>
          <p:cNvPr id="4" name="object 13">
            <a:extLst>
              <a:ext uri="{FF2B5EF4-FFF2-40B4-BE49-F238E27FC236}">
                <a16:creationId xmlns:a16="http://schemas.microsoft.com/office/drawing/2014/main" id="{72A94B10-55DB-0400-A117-BB2ED5700BF0}"/>
              </a:ext>
            </a:extLst>
          </p:cNvPr>
          <p:cNvPicPr/>
          <p:nvPr/>
        </p:nvPicPr>
        <p:blipFill>
          <a:blip r:embed="rId5" cstate="print"/>
          <a:stretch>
            <a:fillRect/>
          </a:stretch>
        </p:blipFill>
        <p:spPr>
          <a:xfrm rot="5400000">
            <a:off x="800707" y="4334316"/>
            <a:ext cx="2410009" cy="4011424"/>
          </a:xfrm>
          <a:prstGeom prst="rect">
            <a:avLst/>
          </a:prstGeom>
        </p:spPr>
      </p:pic>
      <p:sp>
        <p:nvSpPr>
          <p:cNvPr id="5" name="TextBox 4">
            <a:extLst>
              <a:ext uri="{FF2B5EF4-FFF2-40B4-BE49-F238E27FC236}">
                <a16:creationId xmlns:a16="http://schemas.microsoft.com/office/drawing/2014/main" id="{D7FE4184-4E37-BD15-1C70-9796F957D850}"/>
              </a:ext>
            </a:extLst>
          </p:cNvPr>
          <p:cNvSpPr txBox="1"/>
          <p:nvPr/>
        </p:nvSpPr>
        <p:spPr>
          <a:xfrm>
            <a:off x="4686608" y="6993458"/>
            <a:ext cx="9528155" cy="639149"/>
          </a:xfrm>
          <a:prstGeom prst="rect">
            <a:avLst/>
          </a:prstGeom>
          <a:noFill/>
        </p:spPr>
        <p:txBody>
          <a:bodyPr wrap="square">
            <a:spAutoFit/>
          </a:bodyPr>
          <a:lstStyle/>
          <a:p>
            <a:pPr lvl="0" algn="r">
              <a:lnSpc>
                <a:spcPct val="125396"/>
              </a:lnSpc>
              <a:buClr>
                <a:srgbClr val="195447"/>
              </a:buClr>
              <a:buSzPts val="3150"/>
            </a:pPr>
            <a:r>
              <a:rPr lang="en-US" sz="3200" i="1" dirty="0">
                <a:solidFill>
                  <a:srgbClr val="195447"/>
                </a:solidFill>
                <a:latin typeface="Henriette" pitchFamily="2" charset="77"/>
                <a:sym typeface="Libre Baskerville"/>
              </a:rPr>
              <a:t>Earn with us when Clients use IMPACTER</a:t>
            </a:r>
            <a:endParaRPr lang="en-US" sz="3200" i="1" dirty="0">
              <a:solidFill>
                <a:srgbClr val="195447"/>
              </a:solidFill>
              <a:latin typeface="Henriette" pitchFamily="2" charset="7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7"/>
          <p:cNvSpPr/>
          <p:nvPr/>
        </p:nvSpPr>
        <p:spPr>
          <a:xfrm>
            <a:off x="793790" y="705920"/>
            <a:ext cx="10984922" cy="72580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195447"/>
              </a:buClr>
              <a:buSzPts val="4450"/>
              <a:buFont typeface="Libre Baskerville"/>
              <a:buNone/>
            </a:pPr>
            <a:r>
              <a:rPr lang="en-US" sz="4200" b="0" i="1" u="none" strike="noStrike" cap="none" dirty="0">
                <a:solidFill>
                  <a:srgbClr val="195447"/>
                </a:solidFill>
                <a:latin typeface="Henriette" pitchFamily="2" charset="77"/>
                <a:ea typeface="Libre Baskerville"/>
                <a:cs typeface="Libre Baskerville"/>
                <a:sym typeface="Libre Baskerville"/>
              </a:rPr>
              <a:t>For Consultants:</a:t>
            </a:r>
          </a:p>
          <a:p>
            <a:pPr marL="0" marR="0" lvl="0" indent="0" algn="l" rtl="0">
              <a:spcBef>
                <a:spcPts val="0"/>
              </a:spcBef>
              <a:spcAft>
                <a:spcPts val="0"/>
              </a:spcAft>
              <a:buClr>
                <a:srgbClr val="195447"/>
              </a:buClr>
              <a:buSzPts val="4450"/>
              <a:buFont typeface="Libre Baskerville"/>
              <a:buNone/>
            </a:pPr>
            <a:r>
              <a:rPr lang="en-US" sz="4200" b="0" i="0" u="none" strike="noStrike" cap="none" dirty="0">
                <a:solidFill>
                  <a:srgbClr val="195447"/>
                </a:solidFill>
                <a:latin typeface="Henriette" pitchFamily="2" charset="77"/>
                <a:ea typeface="Libre Baskerville"/>
                <a:cs typeface="Libre Baskerville"/>
                <a:sym typeface="Libre Baskerville"/>
              </a:rPr>
              <a:t>Refer &amp; Grow Your Practice</a:t>
            </a:r>
            <a:endParaRPr sz="4200" b="0" i="0" u="none" strike="noStrike" cap="none" dirty="0">
              <a:latin typeface="Henriette" pitchFamily="2" charset="77"/>
            </a:endParaRPr>
          </a:p>
        </p:txBody>
      </p:sp>
      <p:sp>
        <p:nvSpPr>
          <p:cNvPr id="155" name="Google Shape;155;p7"/>
          <p:cNvSpPr/>
          <p:nvPr/>
        </p:nvSpPr>
        <p:spPr>
          <a:xfrm>
            <a:off x="793790" y="2281095"/>
            <a:ext cx="9156122" cy="72580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750"/>
              <a:buFont typeface="Nunito Sans Light"/>
              <a:buNone/>
            </a:pPr>
            <a:r>
              <a:rPr lang="en-US" sz="2400" b="0" i="0" u="none" strike="noStrike" cap="none" dirty="0">
                <a:solidFill>
                  <a:srgbClr val="000000"/>
                </a:solidFill>
                <a:latin typeface="Basic Sans" pitchFamily="2" charset="77"/>
                <a:ea typeface="Nunito Sans Light"/>
                <a:cs typeface="Nunito Sans Light"/>
                <a:sym typeface="Nunito Sans Light"/>
              </a:rPr>
              <a:t>Leverage our established platform and reputation</a:t>
            </a:r>
            <a:br>
              <a:rPr lang="en-US" sz="2400" b="0" i="0" u="none" strike="noStrike" cap="none" dirty="0">
                <a:solidFill>
                  <a:srgbClr val="000000"/>
                </a:solidFill>
                <a:latin typeface="Basic Sans" pitchFamily="2" charset="77"/>
                <a:ea typeface="Nunito Sans Light"/>
                <a:cs typeface="Nunito Sans Light"/>
                <a:sym typeface="Nunito Sans Light"/>
              </a:rPr>
            </a:br>
            <a:r>
              <a:rPr lang="en-US" sz="2400" b="0" i="0" u="none" strike="noStrike" cap="none" dirty="0">
                <a:solidFill>
                  <a:srgbClr val="000000"/>
                </a:solidFill>
                <a:latin typeface="Basic Sans" pitchFamily="2" charset="77"/>
                <a:ea typeface="Nunito Sans Light"/>
                <a:cs typeface="Nunito Sans Light"/>
                <a:sym typeface="Nunito Sans Light"/>
              </a:rPr>
              <a:t>to differentiate your consultancy and deliver</a:t>
            </a:r>
            <a:br>
              <a:rPr lang="en-US" sz="2400" b="0" i="0" u="none" strike="noStrike" cap="none" dirty="0">
                <a:solidFill>
                  <a:srgbClr val="000000"/>
                </a:solidFill>
                <a:latin typeface="Basic Sans" pitchFamily="2" charset="77"/>
                <a:ea typeface="Nunito Sans Light"/>
                <a:cs typeface="Nunito Sans Light"/>
                <a:sym typeface="Nunito Sans Light"/>
              </a:rPr>
            </a:br>
            <a:r>
              <a:rPr lang="en-US" sz="2400" b="0" i="0" u="none" strike="noStrike" cap="none" dirty="0">
                <a:solidFill>
                  <a:srgbClr val="000000"/>
                </a:solidFill>
                <a:latin typeface="Basic Sans" pitchFamily="2" charset="77"/>
                <a:ea typeface="Nunito Sans Light"/>
                <a:cs typeface="Nunito Sans Light"/>
                <a:sym typeface="Nunito Sans Light"/>
              </a:rPr>
              <a:t>deeper value to your clients.</a:t>
            </a:r>
            <a:endParaRPr sz="2400" b="0" i="0" u="none" strike="noStrike" cap="none" dirty="0">
              <a:latin typeface="Basic Sans" pitchFamily="2" charset="77"/>
            </a:endParaRPr>
          </a:p>
        </p:txBody>
      </p:sp>
      <p:sp>
        <p:nvSpPr>
          <p:cNvPr id="156" name="Google Shape;156;p7"/>
          <p:cNvSpPr/>
          <p:nvPr/>
        </p:nvSpPr>
        <p:spPr>
          <a:xfrm>
            <a:off x="793790" y="3703736"/>
            <a:ext cx="3636407" cy="7484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5850"/>
              <a:buFont typeface="Libre Baskerville"/>
              <a:buNone/>
            </a:pPr>
            <a:r>
              <a:rPr lang="en-US" sz="5850" b="0" i="0" u="none" strike="noStrike" cap="none" dirty="0">
                <a:solidFill>
                  <a:srgbClr val="195447"/>
                </a:solidFill>
                <a:latin typeface="Henriette" pitchFamily="2" charset="77"/>
                <a:ea typeface="Libre Baskerville"/>
                <a:cs typeface="Libre Baskerville"/>
                <a:sym typeface="Libre Baskerville"/>
              </a:rPr>
              <a:t>10%</a:t>
            </a:r>
            <a:endParaRPr sz="5850" b="0" i="0" u="none" strike="noStrike" cap="none" dirty="0">
              <a:solidFill>
                <a:srgbClr val="195447"/>
              </a:solidFill>
              <a:latin typeface="Henriette" pitchFamily="2" charset="77"/>
            </a:endParaRPr>
          </a:p>
        </p:txBody>
      </p:sp>
      <p:sp>
        <p:nvSpPr>
          <p:cNvPr id="157" name="Google Shape;157;p7"/>
          <p:cNvSpPr/>
          <p:nvPr/>
        </p:nvSpPr>
        <p:spPr>
          <a:xfrm>
            <a:off x="1194316" y="4735531"/>
            <a:ext cx="2835235" cy="35433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2200"/>
              <a:buFont typeface="Libre Baskerville"/>
              <a:buNone/>
            </a:pPr>
            <a:r>
              <a:rPr lang="en-US" sz="2200" b="0" i="0" u="none" strike="noStrike" cap="none" dirty="0">
                <a:solidFill>
                  <a:srgbClr val="195447"/>
                </a:solidFill>
                <a:latin typeface="Henriette" pitchFamily="2" charset="77"/>
                <a:ea typeface="Libre Baskerville"/>
                <a:cs typeface="Libre Baskerville"/>
                <a:sym typeface="Libre Baskerville"/>
              </a:rPr>
              <a:t>Referral Fee</a:t>
            </a:r>
            <a:endParaRPr sz="2200" b="0" i="0" u="none" strike="noStrike" cap="none" dirty="0">
              <a:solidFill>
                <a:srgbClr val="195447"/>
              </a:solidFill>
              <a:latin typeface="Henriette" pitchFamily="2" charset="77"/>
            </a:endParaRPr>
          </a:p>
        </p:txBody>
      </p:sp>
      <p:sp>
        <p:nvSpPr>
          <p:cNvPr id="158" name="Google Shape;158;p7"/>
          <p:cNvSpPr/>
          <p:nvPr/>
        </p:nvSpPr>
        <p:spPr>
          <a:xfrm>
            <a:off x="793790" y="5225950"/>
            <a:ext cx="3636407" cy="72580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00000"/>
              </a:buClr>
              <a:buSzPts val="1750"/>
              <a:buFont typeface="Nunito Sans Light"/>
              <a:buNone/>
            </a:pPr>
            <a:r>
              <a:rPr lang="en-US" sz="1800" b="0" i="0" u="none" strike="noStrike" cap="none" dirty="0">
                <a:solidFill>
                  <a:srgbClr val="000000"/>
                </a:solidFill>
                <a:latin typeface="Basic Sans" pitchFamily="2" charset="77"/>
                <a:ea typeface="Nunito Sans Light"/>
                <a:cs typeface="Nunito Sans Light"/>
                <a:sym typeface="Nunito Sans Light"/>
              </a:rPr>
              <a:t>Earn on Culture Comms</a:t>
            </a:r>
            <a:br>
              <a:rPr lang="en-US" sz="1800" b="0" i="0" u="none" strike="noStrike" cap="none" dirty="0">
                <a:solidFill>
                  <a:srgbClr val="000000"/>
                </a:solidFill>
                <a:latin typeface="Basic Sans" pitchFamily="2" charset="77"/>
                <a:ea typeface="Nunito Sans Light"/>
                <a:cs typeface="Nunito Sans Light"/>
                <a:sym typeface="Nunito Sans Light"/>
              </a:rPr>
            </a:br>
            <a:r>
              <a:rPr lang="en-US" sz="1800" b="0" i="0" u="none" strike="noStrike" cap="none" dirty="0">
                <a:solidFill>
                  <a:srgbClr val="000000"/>
                </a:solidFill>
                <a:latin typeface="Basic Sans" pitchFamily="2" charset="77"/>
                <a:ea typeface="Nunito Sans Light"/>
                <a:cs typeface="Nunito Sans Light"/>
                <a:sym typeface="Nunito Sans Light"/>
              </a:rPr>
              <a:t>program referrals</a:t>
            </a:r>
            <a:endParaRPr sz="1800" b="0" i="0" u="none" strike="noStrike" cap="none" dirty="0">
              <a:latin typeface="Basic Sans" pitchFamily="2" charset="77"/>
            </a:endParaRPr>
          </a:p>
        </p:txBody>
      </p:sp>
      <p:sp>
        <p:nvSpPr>
          <p:cNvPr id="159" name="Google Shape;159;p7"/>
          <p:cNvSpPr/>
          <p:nvPr/>
        </p:nvSpPr>
        <p:spPr>
          <a:xfrm>
            <a:off x="4713684" y="3703736"/>
            <a:ext cx="3636526" cy="7484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5850"/>
              <a:buFont typeface="Libre Baskerville"/>
              <a:buNone/>
            </a:pPr>
            <a:r>
              <a:rPr lang="en-US" sz="5850" b="0" i="0" u="none" strike="noStrike" cap="none">
                <a:solidFill>
                  <a:srgbClr val="195447"/>
                </a:solidFill>
                <a:latin typeface="Henriette" pitchFamily="2" charset="77"/>
                <a:ea typeface="Libre Baskerville"/>
                <a:cs typeface="Libre Baskerville"/>
                <a:sym typeface="Libre Baskerville"/>
              </a:rPr>
              <a:t>10%</a:t>
            </a:r>
            <a:endParaRPr sz="5850" b="0" i="0" u="none" strike="noStrike" cap="none">
              <a:solidFill>
                <a:srgbClr val="195447"/>
              </a:solidFill>
              <a:latin typeface="Henriette" pitchFamily="2" charset="77"/>
            </a:endParaRPr>
          </a:p>
        </p:txBody>
      </p:sp>
      <p:sp>
        <p:nvSpPr>
          <p:cNvPr id="160" name="Google Shape;160;p7"/>
          <p:cNvSpPr/>
          <p:nvPr/>
        </p:nvSpPr>
        <p:spPr>
          <a:xfrm>
            <a:off x="5114330" y="4735531"/>
            <a:ext cx="2835235" cy="35433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2200"/>
              <a:buFont typeface="Libre Baskerville"/>
              <a:buNone/>
            </a:pPr>
            <a:r>
              <a:rPr lang="en-US" sz="2200" b="0" i="0" u="none" strike="noStrike" cap="none">
                <a:solidFill>
                  <a:srgbClr val="195447"/>
                </a:solidFill>
                <a:latin typeface="Henriette" pitchFamily="2" charset="77"/>
                <a:ea typeface="Libre Baskerville"/>
                <a:cs typeface="Libre Baskerville"/>
                <a:sym typeface="Libre Baskerville"/>
              </a:rPr>
              <a:t>Referral Fee</a:t>
            </a:r>
            <a:endParaRPr sz="2200" b="0" i="0" u="none" strike="noStrike" cap="none">
              <a:solidFill>
                <a:srgbClr val="195447"/>
              </a:solidFill>
              <a:latin typeface="Henriette" pitchFamily="2" charset="77"/>
            </a:endParaRPr>
          </a:p>
        </p:txBody>
      </p:sp>
      <p:sp>
        <p:nvSpPr>
          <p:cNvPr id="161" name="Google Shape;161;p7"/>
          <p:cNvSpPr/>
          <p:nvPr/>
        </p:nvSpPr>
        <p:spPr>
          <a:xfrm>
            <a:off x="4713684" y="5225950"/>
            <a:ext cx="3636526" cy="72580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00000"/>
              </a:buClr>
              <a:buSzPts val="1750"/>
              <a:buFont typeface="Nunito Sans Light"/>
              <a:buNone/>
            </a:pPr>
            <a:r>
              <a:rPr lang="en-US" sz="1800" b="0" i="0" u="none" strike="noStrike" cap="none" dirty="0">
                <a:solidFill>
                  <a:srgbClr val="000000"/>
                </a:solidFill>
                <a:latin typeface="Basic Sans" pitchFamily="2" charset="77"/>
                <a:ea typeface="Nunito Sans Light"/>
                <a:cs typeface="Nunito Sans Light"/>
                <a:sym typeface="Nunito Sans Light"/>
              </a:rPr>
              <a:t>Earn recurring revenue for IMPACTER™ subscription referrals</a:t>
            </a:r>
            <a:endParaRPr sz="1800" b="0" i="0" u="none" strike="noStrike" cap="none" dirty="0">
              <a:latin typeface="Basic Sans" pitchFamily="2" charset="77"/>
            </a:endParaRPr>
          </a:p>
        </p:txBody>
      </p:sp>
      <p:grpSp>
        <p:nvGrpSpPr>
          <p:cNvPr id="15" name="Group 14">
            <a:extLst>
              <a:ext uri="{FF2B5EF4-FFF2-40B4-BE49-F238E27FC236}">
                <a16:creationId xmlns:a16="http://schemas.microsoft.com/office/drawing/2014/main" id="{5860A4D2-FB35-62C8-9384-4A66674E1F22}"/>
              </a:ext>
            </a:extLst>
          </p:cNvPr>
          <p:cNvGrpSpPr/>
          <p:nvPr/>
        </p:nvGrpSpPr>
        <p:grpSpPr>
          <a:xfrm>
            <a:off x="7949565" y="540203"/>
            <a:ext cx="7934934" cy="4127284"/>
            <a:chOff x="2768592" y="2537478"/>
            <a:chExt cx="12601334" cy="6554470"/>
          </a:xfrm>
        </p:grpSpPr>
        <p:grpSp>
          <p:nvGrpSpPr>
            <p:cNvPr id="3" name="object 3">
              <a:extLst>
                <a:ext uri="{FF2B5EF4-FFF2-40B4-BE49-F238E27FC236}">
                  <a16:creationId xmlns:a16="http://schemas.microsoft.com/office/drawing/2014/main" id="{F6D455B6-97BE-12B3-DBE0-1A15006FE450}"/>
                </a:ext>
              </a:extLst>
            </p:cNvPr>
            <p:cNvGrpSpPr/>
            <p:nvPr/>
          </p:nvGrpSpPr>
          <p:grpSpPr>
            <a:xfrm>
              <a:off x="6055746" y="2537478"/>
              <a:ext cx="9314180" cy="6554470"/>
              <a:chOff x="6055746" y="2537478"/>
              <a:chExt cx="9314180" cy="6554470"/>
            </a:xfrm>
          </p:grpSpPr>
          <p:pic>
            <p:nvPicPr>
              <p:cNvPr id="4" name="object 4">
                <a:extLst>
                  <a:ext uri="{FF2B5EF4-FFF2-40B4-BE49-F238E27FC236}">
                    <a16:creationId xmlns:a16="http://schemas.microsoft.com/office/drawing/2014/main" id="{4875B935-FF66-9416-8204-9AB7074DA0AE}"/>
                  </a:ext>
                </a:extLst>
              </p:cNvPr>
              <p:cNvPicPr/>
              <p:nvPr/>
            </p:nvPicPr>
            <p:blipFill>
              <a:blip r:embed="rId3" cstate="print"/>
              <a:stretch>
                <a:fillRect/>
              </a:stretch>
            </p:blipFill>
            <p:spPr>
              <a:xfrm>
                <a:off x="6058408" y="6776935"/>
                <a:ext cx="3166084" cy="1224483"/>
              </a:xfrm>
              <a:prstGeom prst="rect">
                <a:avLst/>
              </a:prstGeom>
            </p:spPr>
          </p:pic>
          <p:sp>
            <p:nvSpPr>
              <p:cNvPr id="5" name="object 5">
                <a:extLst>
                  <a:ext uri="{FF2B5EF4-FFF2-40B4-BE49-F238E27FC236}">
                    <a16:creationId xmlns:a16="http://schemas.microsoft.com/office/drawing/2014/main" id="{586BA32D-EB0F-F2D6-19AD-1BCF39D165AC}"/>
                  </a:ext>
                </a:extLst>
              </p:cNvPr>
              <p:cNvSpPr/>
              <p:nvPr/>
            </p:nvSpPr>
            <p:spPr>
              <a:xfrm>
                <a:off x="6058409" y="6776934"/>
                <a:ext cx="3171190" cy="1229360"/>
              </a:xfrm>
              <a:custGeom>
                <a:avLst/>
                <a:gdLst/>
                <a:ahLst/>
                <a:cxnLst/>
                <a:rect l="l" t="t" r="r" b="b"/>
                <a:pathLst>
                  <a:path w="3171190" h="1229359">
                    <a:moveTo>
                      <a:pt x="2979483" y="0"/>
                    </a:moveTo>
                    <a:lnTo>
                      <a:pt x="191274" y="0"/>
                    </a:lnTo>
                    <a:lnTo>
                      <a:pt x="147417" y="5051"/>
                    </a:lnTo>
                    <a:lnTo>
                      <a:pt x="107156" y="19441"/>
                    </a:lnTo>
                    <a:lnTo>
                      <a:pt x="71641" y="42020"/>
                    </a:lnTo>
                    <a:lnTo>
                      <a:pt x="42020" y="71641"/>
                    </a:lnTo>
                    <a:lnTo>
                      <a:pt x="19441" y="107156"/>
                    </a:lnTo>
                    <a:lnTo>
                      <a:pt x="5051" y="147417"/>
                    </a:lnTo>
                    <a:lnTo>
                      <a:pt x="0" y="191274"/>
                    </a:lnTo>
                    <a:lnTo>
                      <a:pt x="0" y="1037501"/>
                    </a:lnTo>
                    <a:lnTo>
                      <a:pt x="5051" y="1081358"/>
                    </a:lnTo>
                    <a:lnTo>
                      <a:pt x="19441" y="1121619"/>
                    </a:lnTo>
                    <a:lnTo>
                      <a:pt x="42020" y="1157133"/>
                    </a:lnTo>
                    <a:lnTo>
                      <a:pt x="71641" y="1186755"/>
                    </a:lnTo>
                    <a:lnTo>
                      <a:pt x="107156" y="1209334"/>
                    </a:lnTo>
                    <a:lnTo>
                      <a:pt x="147417" y="1223724"/>
                    </a:lnTo>
                    <a:lnTo>
                      <a:pt x="191274" y="1228775"/>
                    </a:lnTo>
                    <a:lnTo>
                      <a:pt x="2979483" y="1228775"/>
                    </a:lnTo>
                    <a:lnTo>
                      <a:pt x="3023341" y="1223724"/>
                    </a:lnTo>
                    <a:lnTo>
                      <a:pt x="3063601" y="1209334"/>
                    </a:lnTo>
                    <a:lnTo>
                      <a:pt x="3099116" y="1186755"/>
                    </a:lnTo>
                    <a:lnTo>
                      <a:pt x="3128737" y="1157133"/>
                    </a:lnTo>
                    <a:lnTo>
                      <a:pt x="3151316" y="1121619"/>
                    </a:lnTo>
                    <a:lnTo>
                      <a:pt x="3165706" y="1081358"/>
                    </a:lnTo>
                    <a:lnTo>
                      <a:pt x="3170758" y="1037501"/>
                    </a:lnTo>
                    <a:lnTo>
                      <a:pt x="3170758" y="191274"/>
                    </a:lnTo>
                    <a:lnTo>
                      <a:pt x="3165706" y="147417"/>
                    </a:lnTo>
                    <a:lnTo>
                      <a:pt x="3151316" y="107156"/>
                    </a:lnTo>
                    <a:lnTo>
                      <a:pt x="3128737" y="71641"/>
                    </a:lnTo>
                    <a:lnTo>
                      <a:pt x="3099116" y="42020"/>
                    </a:lnTo>
                    <a:lnTo>
                      <a:pt x="3063601" y="19441"/>
                    </a:lnTo>
                    <a:lnTo>
                      <a:pt x="3023341" y="5051"/>
                    </a:lnTo>
                    <a:lnTo>
                      <a:pt x="2979483" y="0"/>
                    </a:lnTo>
                    <a:close/>
                  </a:path>
                </a:pathLst>
              </a:custGeom>
              <a:ln w="5308">
                <a:solidFill>
                  <a:srgbClr val="BFBFBF"/>
                </a:solidFill>
              </a:ln>
            </p:spPr>
            <p:txBody>
              <a:bodyPr wrap="square" lIns="0" tIns="0" rIns="0" bIns="0" rtlCol="0"/>
              <a:lstStyle/>
              <a:p>
                <a:endParaRPr/>
              </a:p>
            </p:txBody>
          </p:sp>
          <p:pic>
            <p:nvPicPr>
              <p:cNvPr id="6" name="object 6">
                <a:extLst>
                  <a:ext uri="{FF2B5EF4-FFF2-40B4-BE49-F238E27FC236}">
                    <a16:creationId xmlns:a16="http://schemas.microsoft.com/office/drawing/2014/main" id="{FE803D9D-5269-6060-A2A8-AA984F84706C}"/>
                  </a:ext>
                </a:extLst>
              </p:cNvPr>
              <p:cNvPicPr/>
              <p:nvPr/>
            </p:nvPicPr>
            <p:blipFill>
              <a:blip r:embed="rId4" cstate="print"/>
              <a:stretch>
                <a:fillRect/>
              </a:stretch>
            </p:blipFill>
            <p:spPr>
              <a:xfrm>
                <a:off x="6058408" y="5434190"/>
                <a:ext cx="3166084" cy="1228775"/>
              </a:xfrm>
              <a:prstGeom prst="rect">
                <a:avLst/>
              </a:prstGeom>
            </p:spPr>
          </p:pic>
          <p:sp>
            <p:nvSpPr>
              <p:cNvPr id="7" name="object 7">
                <a:extLst>
                  <a:ext uri="{FF2B5EF4-FFF2-40B4-BE49-F238E27FC236}">
                    <a16:creationId xmlns:a16="http://schemas.microsoft.com/office/drawing/2014/main" id="{6A17F409-9614-0245-EE5E-D066540B127C}"/>
                  </a:ext>
                </a:extLst>
              </p:cNvPr>
              <p:cNvSpPr/>
              <p:nvPr/>
            </p:nvSpPr>
            <p:spPr>
              <a:xfrm>
                <a:off x="6058400" y="5434194"/>
                <a:ext cx="3171190" cy="1229360"/>
              </a:xfrm>
              <a:custGeom>
                <a:avLst/>
                <a:gdLst/>
                <a:ahLst/>
                <a:cxnLst/>
                <a:rect l="l" t="t" r="r" b="b"/>
                <a:pathLst>
                  <a:path w="3171190" h="1229359">
                    <a:moveTo>
                      <a:pt x="2979496" y="0"/>
                    </a:moveTo>
                    <a:lnTo>
                      <a:pt x="191287" y="0"/>
                    </a:lnTo>
                    <a:lnTo>
                      <a:pt x="147429" y="5051"/>
                    </a:lnTo>
                    <a:lnTo>
                      <a:pt x="107166" y="19441"/>
                    </a:lnTo>
                    <a:lnTo>
                      <a:pt x="71649" y="42020"/>
                    </a:lnTo>
                    <a:lnTo>
                      <a:pt x="42025" y="71641"/>
                    </a:lnTo>
                    <a:lnTo>
                      <a:pt x="19443" y="107156"/>
                    </a:lnTo>
                    <a:lnTo>
                      <a:pt x="5052" y="147417"/>
                    </a:lnTo>
                    <a:lnTo>
                      <a:pt x="0" y="191274"/>
                    </a:lnTo>
                    <a:lnTo>
                      <a:pt x="0" y="1037501"/>
                    </a:lnTo>
                    <a:lnTo>
                      <a:pt x="5052" y="1081358"/>
                    </a:lnTo>
                    <a:lnTo>
                      <a:pt x="19443" y="1121619"/>
                    </a:lnTo>
                    <a:lnTo>
                      <a:pt x="42025" y="1157133"/>
                    </a:lnTo>
                    <a:lnTo>
                      <a:pt x="71649" y="1186755"/>
                    </a:lnTo>
                    <a:lnTo>
                      <a:pt x="107166" y="1209334"/>
                    </a:lnTo>
                    <a:lnTo>
                      <a:pt x="147429" y="1223724"/>
                    </a:lnTo>
                    <a:lnTo>
                      <a:pt x="191287" y="1228775"/>
                    </a:lnTo>
                    <a:lnTo>
                      <a:pt x="2979496" y="1228775"/>
                    </a:lnTo>
                    <a:lnTo>
                      <a:pt x="3023353" y="1223724"/>
                    </a:lnTo>
                    <a:lnTo>
                      <a:pt x="3063614" y="1209334"/>
                    </a:lnTo>
                    <a:lnTo>
                      <a:pt x="3099128" y="1186755"/>
                    </a:lnTo>
                    <a:lnTo>
                      <a:pt x="3128750" y="1157133"/>
                    </a:lnTo>
                    <a:lnTo>
                      <a:pt x="3151329" y="1121619"/>
                    </a:lnTo>
                    <a:lnTo>
                      <a:pt x="3165719" y="1081358"/>
                    </a:lnTo>
                    <a:lnTo>
                      <a:pt x="3170770" y="1037501"/>
                    </a:lnTo>
                    <a:lnTo>
                      <a:pt x="3170770" y="191274"/>
                    </a:lnTo>
                    <a:lnTo>
                      <a:pt x="3165719" y="147417"/>
                    </a:lnTo>
                    <a:lnTo>
                      <a:pt x="3151329" y="107156"/>
                    </a:lnTo>
                    <a:lnTo>
                      <a:pt x="3128750" y="71641"/>
                    </a:lnTo>
                    <a:lnTo>
                      <a:pt x="3099128" y="42020"/>
                    </a:lnTo>
                    <a:lnTo>
                      <a:pt x="3063614" y="19441"/>
                    </a:lnTo>
                    <a:lnTo>
                      <a:pt x="3023353" y="5051"/>
                    </a:lnTo>
                    <a:lnTo>
                      <a:pt x="2979496" y="0"/>
                    </a:lnTo>
                    <a:close/>
                  </a:path>
                </a:pathLst>
              </a:custGeom>
              <a:ln w="5308">
                <a:solidFill>
                  <a:srgbClr val="BFBFBF"/>
                </a:solidFill>
              </a:ln>
            </p:spPr>
            <p:txBody>
              <a:bodyPr wrap="square" lIns="0" tIns="0" rIns="0" bIns="0" rtlCol="0"/>
              <a:lstStyle/>
              <a:p>
                <a:endParaRPr/>
              </a:p>
            </p:txBody>
          </p:sp>
          <p:pic>
            <p:nvPicPr>
              <p:cNvPr id="8" name="object 8">
                <a:extLst>
                  <a:ext uri="{FF2B5EF4-FFF2-40B4-BE49-F238E27FC236}">
                    <a16:creationId xmlns:a16="http://schemas.microsoft.com/office/drawing/2014/main" id="{572A7995-B071-E348-8826-DC6C5EE0DBFD}"/>
                  </a:ext>
                </a:extLst>
              </p:cNvPr>
              <p:cNvPicPr/>
              <p:nvPr/>
            </p:nvPicPr>
            <p:blipFill>
              <a:blip r:embed="rId5" cstate="print"/>
              <a:stretch>
                <a:fillRect/>
              </a:stretch>
            </p:blipFill>
            <p:spPr>
              <a:xfrm>
                <a:off x="8940318" y="2537478"/>
                <a:ext cx="6429373" cy="6554235"/>
              </a:xfrm>
              <a:prstGeom prst="rect">
                <a:avLst/>
              </a:prstGeom>
            </p:spPr>
          </p:pic>
        </p:grpSp>
        <p:grpSp>
          <p:nvGrpSpPr>
            <p:cNvPr id="9" name="object 9">
              <a:extLst>
                <a:ext uri="{FF2B5EF4-FFF2-40B4-BE49-F238E27FC236}">
                  <a16:creationId xmlns:a16="http://schemas.microsoft.com/office/drawing/2014/main" id="{36D8F20D-A720-B3EF-B8D2-5B2CE553D22D}"/>
                </a:ext>
              </a:extLst>
            </p:cNvPr>
            <p:cNvGrpSpPr/>
            <p:nvPr/>
          </p:nvGrpSpPr>
          <p:grpSpPr>
            <a:xfrm>
              <a:off x="2768601" y="6774280"/>
              <a:ext cx="3176270" cy="1234440"/>
              <a:chOff x="2768601" y="6774280"/>
              <a:chExt cx="3176270" cy="1234440"/>
            </a:xfrm>
          </p:grpSpPr>
          <p:pic>
            <p:nvPicPr>
              <p:cNvPr id="10" name="object 10">
                <a:extLst>
                  <a:ext uri="{FF2B5EF4-FFF2-40B4-BE49-F238E27FC236}">
                    <a16:creationId xmlns:a16="http://schemas.microsoft.com/office/drawing/2014/main" id="{42F0C2C6-FD0E-D98B-6254-F82B2B90EA78}"/>
                  </a:ext>
                </a:extLst>
              </p:cNvPr>
              <p:cNvPicPr/>
              <p:nvPr/>
            </p:nvPicPr>
            <p:blipFill>
              <a:blip r:embed="rId6" cstate="print"/>
              <a:stretch>
                <a:fillRect/>
              </a:stretch>
            </p:blipFill>
            <p:spPr>
              <a:xfrm>
                <a:off x="2771254" y="6776935"/>
                <a:ext cx="3170770" cy="1224483"/>
              </a:xfrm>
              <a:prstGeom prst="rect">
                <a:avLst/>
              </a:prstGeom>
            </p:spPr>
          </p:pic>
          <p:sp>
            <p:nvSpPr>
              <p:cNvPr id="11" name="object 11">
                <a:extLst>
                  <a:ext uri="{FF2B5EF4-FFF2-40B4-BE49-F238E27FC236}">
                    <a16:creationId xmlns:a16="http://schemas.microsoft.com/office/drawing/2014/main" id="{30B6113B-1DAC-71B5-6B4A-8EA379DE91F4}"/>
                  </a:ext>
                </a:extLst>
              </p:cNvPr>
              <p:cNvSpPr/>
              <p:nvPr/>
            </p:nvSpPr>
            <p:spPr>
              <a:xfrm>
                <a:off x="2771255" y="6776934"/>
                <a:ext cx="3171190" cy="1229360"/>
              </a:xfrm>
              <a:custGeom>
                <a:avLst/>
                <a:gdLst/>
                <a:ahLst/>
                <a:cxnLst/>
                <a:rect l="l" t="t" r="r" b="b"/>
                <a:pathLst>
                  <a:path w="3171190" h="1229359">
                    <a:moveTo>
                      <a:pt x="2979483" y="0"/>
                    </a:moveTo>
                    <a:lnTo>
                      <a:pt x="191274" y="0"/>
                    </a:lnTo>
                    <a:lnTo>
                      <a:pt x="147417" y="5051"/>
                    </a:lnTo>
                    <a:lnTo>
                      <a:pt x="107156" y="19441"/>
                    </a:lnTo>
                    <a:lnTo>
                      <a:pt x="71641" y="42020"/>
                    </a:lnTo>
                    <a:lnTo>
                      <a:pt x="42020" y="71641"/>
                    </a:lnTo>
                    <a:lnTo>
                      <a:pt x="19441" y="107156"/>
                    </a:lnTo>
                    <a:lnTo>
                      <a:pt x="5051" y="147417"/>
                    </a:lnTo>
                    <a:lnTo>
                      <a:pt x="0" y="191274"/>
                    </a:lnTo>
                    <a:lnTo>
                      <a:pt x="0" y="1037501"/>
                    </a:lnTo>
                    <a:lnTo>
                      <a:pt x="5051" y="1081358"/>
                    </a:lnTo>
                    <a:lnTo>
                      <a:pt x="19441" y="1121619"/>
                    </a:lnTo>
                    <a:lnTo>
                      <a:pt x="42020" y="1157133"/>
                    </a:lnTo>
                    <a:lnTo>
                      <a:pt x="71641" y="1186755"/>
                    </a:lnTo>
                    <a:lnTo>
                      <a:pt x="107156" y="1209334"/>
                    </a:lnTo>
                    <a:lnTo>
                      <a:pt x="147417" y="1223724"/>
                    </a:lnTo>
                    <a:lnTo>
                      <a:pt x="191274" y="1228775"/>
                    </a:lnTo>
                    <a:lnTo>
                      <a:pt x="2979483" y="1228775"/>
                    </a:lnTo>
                    <a:lnTo>
                      <a:pt x="3023341" y="1223724"/>
                    </a:lnTo>
                    <a:lnTo>
                      <a:pt x="3063601" y="1209334"/>
                    </a:lnTo>
                    <a:lnTo>
                      <a:pt x="3099116" y="1186755"/>
                    </a:lnTo>
                    <a:lnTo>
                      <a:pt x="3128737" y="1157133"/>
                    </a:lnTo>
                    <a:lnTo>
                      <a:pt x="3151316" y="1121619"/>
                    </a:lnTo>
                    <a:lnTo>
                      <a:pt x="3165706" y="1081358"/>
                    </a:lnTo>
                    <a:lnTo>
                      <a:pt x="3170758" y="1037501"/>
                    </a:lnTo>
                    <a:lnTo>
                      <a:pt x="3170758" y="191274"/>
                    </a:lnTo>
                    <a:lnTo>
                      <a:pt x="3165706" y="147417"/>
                    </a:lnTo>
                    <a:lnTo>
                      <a:pt x="3151316" y="107156"/>
                    </a:lnTo>
                    <a:lnTo>
                      <a:pt x="3128737" y="71641"/>
                    </a:lnTo>
                    <a:lnTo>
                      <a:pt x="3099116" y="42020"/>
                    </a:lnTo>
                    <a:lnTo>
                      <a:pt x="3063601" y="19441"/>
                    </a:lnTo>
                    <a:lnTo>
                      <a:pt x="3023341" y="5051"/>
                    </a:lnTo>
                    <a:lnTo>
                      <a:pt x="2979483" y="0"/>
                    </a:lnTo>
                    <a:close/>
                  </a:path>
                </a:pathLst>
              </a:custGeom>
              <a:ln w="5308">
                <a:solidFill>
                  <a:srgbClr val="BFBFBF"/>
                </a:solidFill>
              </a:ln>
            </p:spPr>
            <p:txBody>
              <a:bodyPr wrap="square" lIns="0" tIns="0" rIns="0" bIns="0" rtlCol="0"/>
              <a:lstStyle/>
              <a:p>
                <a:endParaRPr/>
              </a:p>
            </p:txBody>
          </p:sp>
        </p:grpSp>
        <p:grpSp>
          <p:nvGrpSpPr>
            <p:cNvPr id="12" name="object 12">
              <a:extLst>
                <a:ext uri="{FF2B5EF4-FFF2-40B4-BE49-F238E27FC236}">
                  <a16:creationId xmlns:a16="http://schemas.microsoft.com/office/drawing/2014/main" id="{76B93501-5B8F-CFEC-AE98-4AEF64D62BBE}"/>
                </a:ext>
              </a:extLst>
            </p:cNvPr>
            <p:cNvGrpSpPr/>
            <p:nvPr/>
          </p:nvGrpSpPr>
          <p:grpSpPr>
            <a:xfrm>
              <a:off x="2768592" y="5431539"/>
              <a:ext cx="3176270" cy="1234440"/>
              <a:chOff x="2768592" y="5431539"/>
              <a:chExt cx="3176270" cy="1234440"/>
            </a:xfrm>
          </p:grpSpPr>
          <p:pic>
            <p:nvPicPr>
              <p:cNvPr id="13" name="object 13">
                <a:extLst>
                  <a:ext uri="{FF2B5EF4-FFF2-40B4-BE49-F238E27FC236}">
                    <a16:creationId xmlns:a16="http://schemas.microsoft.com/office/drawing/2014/main" id="{0E79CD51-7EAF-F055-28DE-705FD1AB8449}"/>
                  </a:ext>
                </a:extLst>
              </p:cNvPr>
              <p:cNvPicPr/>
              <p:nvPr/>
            </p:nvPicPr>
            <p:blipFill>
              <a:blip r:embed="rId7" cstate="print"/>
              <a:stretch>
                <a:fillRect/>
              </a:stretch>
            </p:blipFill>
            <p:spPr>
              <a:xfrm>
                <a:off x="2771254" y="5434190"/>
                <a:ext cx="3170770" cy="1228775"/>
              </a:xfrm>
              <a:prstGeom prst="rect">
                <a:avLst/>
              </a:prstGeom>
            </p:spPr>
          </p:pic>
          <p:sp>
            <p:nvSpPr>
              <p:cNvPr id="14" name="object 14">
                <a:extLst>
                  <a:ext uri="{FF2B5EF4-FFF2-40B4-BE49-F238E27FC236}">
                    <a16:creationId xmlns:a16="http://schemas.microsoft.com/office/drawing/2014/main" id="{19D61644-1424-1512-F28B-4FA5DFAD61D5}"/>
                  </a:ext>
                </a:extLst>
              </p:cNvPr>
              <p:cNvSpPr/>
              <p:nvPr/>
            </p:nvSpPr>
            <p:spPr>
              <a:xfrm>
                <a:off x="2771246" y="5434194"/>
                <a:ext cx="3171190" cy="1229360"/>
              </a:xfrm>
              <a:custGeom>
                <a:avLst/>
                <a:gdLst/>
                <a:ahLst/>
                <a:cxnLst/>
                <a:rect l="l" t="t" r="r" b="b"/>
                <a:pathLst>
                  <a:path w="3171190" h="1229359">
                    <a:moveTo>
                      <a:pt x="3170770" y="191274"/>
                    </a:moveTo>
                    <a:lnTo>
                      <a:pt x="3170770" y="1037501"/>
                    </a:lnTo>
                    <a:lnTo>
                      <a:pt x="3165719" y="1081358"/>
                    </a:lnTo>
                    <a:lnTo>
                      <a:pt x="3151329" y="1121619"/>
                    </a:lnTo>
                    <a:lnTo>
                      <a:pt x="3128750" y="1157133"/>
                    </a:lnTo>
                    <a:lnTo>
                      <a:pt x="3099128" y="1186755"/>
                    </a:lnTo>
                    <a:lnTo>
                      <a:pt x="3063614" y="1209334"/>
                    </a:lnTo>
                    <a:lnTo>
                      <a:pt x="3023353" y="1223724"/>
                    </a:lnTo>
                    <a:lnTo>
                      <a:pt x="2979496" y="1228775"/>
                    </a:lnTo>
                    <a:lnTo>
                      <a:pt x="191287" y="1228775"/>
                    </a:lnTo>
                    <a:lnTo>
                      <a:pt x="147429" y="1223724"/>
                    </a:lnTo>
                    <a:lnTo>
                      <a:pt x="107166" y="1209334"/>
                    </a:lnTo>
                    <a:lnTo>
                      <a:pt x="71649" y="1186755"/>
                    </a:lnTo>
                    <a:lnTo>
                      <a:pt x="42025" y="1157133"/>
                    </a:lnTo>
                    <a:lnTo>
                      <a:pt x="19443" y="1121619"/>
                    </a:lnTo>
                    <a:lnTo>
                      <a:pt x="5052" y="1081358"/>
                    </a:lnTo>
                    <a:lnTo>
                      <a:pt x="0" y="1037501"/>
                    </a:lnTo>
                    <a:lnTo>
                      <a:pt x="0" y="191274"/>
                    </a:lnTo>
                    <a:lnTo>
                      <a:pt x="5052" y="147417"/>
                    </a:lnTo>
                    <a:lnTo>
                      <a:pt x="19443" y="107156"/>
                    </a:lnTo>
                    <a:lnTo>
                      <a:pt x="42025" y="71641"/>
                    </a:lnTo>
                    <a:lnTo>
                      <a:pt x="71649" y="42020"/>
                    </a:lnTo>
                    <a:lnTo>
                      <a:pt x="107166" y="19441"/>
                    </a:lnTo>
                    <a:lnTo>
                      <a:pt x="147429" y="5051"/>
                    </a:lnTo>
                    <a:lnTo>
                      <a:pt x="191287" y="0"/>
                    </a:lnTo>
                    <a:lnTo>
                      <a:pt x="2979496" y="0"/>
                    </a:lnTo>
                    <a:lnTo>
                      <a:pt x="3023353" y="5051"/>
                    </a:lnTo>
                    <a:lnTo>
                      <a:pt x="3063614" y="19441"/>
                    </a:lnTo>
                    <a:lnTo>
                      <a:pt x="3099128" y="42020"/>
                    </a:lnTo>
                    <a:lnTo>
                      <a:pt x="3128750" y="71641"/>
                    </a:lnTo>
                    <a:lnTo>
                      <a:pt x="3151329" y="107156"/>
                    </a:lnTo>
                    <a:lnTo>
                      <a:pt x="3165719" y="147417"/>
                    </a:lnTo>
                    <a:lnTo>
                      <a:pt x="3170770" y="191274"/>
                    </a:lnTo>
                    <a:close/>
                  </a:path>
                </a:pathLst>
              </a:custGeom>
              <a:ln w="5308">
                <a:solidFill>
                  <a:srgbClr val="BFBFBF"/>
                </a:solidFill>
              </a:ln>
            </p:spPr>
            <p:txBody>
              <a:bodyPr wrap="square" lIns="0" tIns="0" rIns="0" bIns="0" rtlCol="0"/>
              <a:lstStyle/>
              <a:p>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p:nvPr/>
        </p:nvSpPr>
        <p:spPr>
          <a:xfrm>
            <a:off x="793790" y="655022"/>
            <a:ext cx="12457261"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95447"/>
              </a:buClr>
              <a:buSzPts val="4450"/>
              <a:buFont typeface="Libre Baskerville"/>
              <a:buNone/>
            </a:pPr>
            <a:r>
              <a:rPr lang="en-US" sz="4200" b="0" i="0" u="none" strike="noStrike" cap="none" dirty="0">
                <a:solidFill>
                  <a:srgbClr val="195447"/>
                </a:solidFill>
                <a:latin typeface="Henriette" pitchFamily="2" charset="77"/>
                <a:ea typeface="Libre Baskerville"/>
                <a:cs typeface="Libre Baskerville"/>
                <a:sym typeface="Libre Baskerville"/>
              </a:rPr>
              <a:t>The IMPACTER</a:t>
            </a:r>
            <a:r>
              <a:rPr lang="en-US" sz="3600" b="0" i="0" u="none" strike="noStrike" cap="none" baseline="30000" dirty="0">
                <a:solidFill>
                  <a:srgbClr val="195447"/>
                </a:solidFill>
                <a:latin typeface="Basic Sans" pitchFamily="2" charset="77"/>
                <a:ea typeface="Libre Baskerville"/>
                <a:cs typeface="Libre Baskerville"/>
                <a:sym typeface="Libre Baskerville"/>
              </a:rPr>
              <a:t>™</a:t>
            </a:r>
            <a:r>
              <a:rPr lang="en-US" sz="4200" b="0" i="0" u="none" strike="noStrike" cap="none" dirty="0">
                <a:solidFill>
                  <a:srgbClr val="195447"/>
                </a:solidFill>
                <a:latin typeface="Henriette" pitchFamily="2" charset="77"/>
                <a:ea typeface="Libre Baskerville"/>
                <a:cs typeface="Libre Baskerville"/>
                <a:sym typeface="Libre Baskerville"/>
              </a:rPr>
              <a:t> Advantage</a:t>
            </a:r>
            <a:endParaRPr sz="4200" b="0" i="0" u="none" strike="noStrike" cap="none" dirty="0">
              <a:latin typeface="Henriette" pitchFamily="2" charset="77"/>
            </a:endParaRPr>
          </a:p>
        </p:txBody>
      </p:sp>
      <p:sp>
        <p:nvSpPr>
          <p:cNvPr id="168" name="Google Shape;168;p8"/>
          <p:cNvSpPr/>
          <p:nvPr/>
        </p:nvSpPr>
        <p:spPr>
          <a:xfrm>
            <a:off x="793790" y="1886783"/>
            <a:ext cx="7893367" cy="140017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750"/>
              <a:buFont typeface="Nunito Sans Light"/>
              <a:buNone/>
            </a:pPr>
            <a:r>
              <a:rPr lang="en-US" sz="1750" b="0" i="0" u="none" strike="noStrike" cap="none" dirty="0">
                <a:solidFill>
                  <a:srgbClr val="000000"/>
                </a:solidFill>
                <a:latin typeface="Basic Sans" pitchFamily="2" charset="77"/>
                <a:ea typeface="Nunito Sans Light"/>
                <a:cs typeface="Nunito Sans Light"/>
                <a:sym typeface="Nunito Sans Light"/>
              </a:rPr>
              <a:t>At the heart of both memberships is our proprietary IMPACTER™ platform, which transforms the way </a:t>
            </a:r>
            <a:r>
              <a:rPr lang="en-US" sz="1750" b="0" i="0" u="none" strike="noStrike" cap="none" dirty="0" err="1">
                <a:solidFill>
                  <a:srgbClr val="000000"/>
                </a:solidFill>
                <a:latin typeface="Basic Sans" pitchFamily="2" charset="77"/>
                <a:ea typeface="Nunito Sans Light"/>
                <a:cs typeface="Nunito Sans Light"/>
                <a:sym typeface="Nunito Sans Light"/>
              </a:rPr>
              <a:t>organisations</a:t>
            </a:r>
            <a:r>
              <a:rPr lang="en-US" sz="1750" b="0" i="0" u="none" strike="noStrike" cap="none" dirty="0">
                <a:solidFill>
                  <a:srgbClr val="000000"/>
                </a:solidFill>
                <a:latin typeface="Basic Sans" pitchFamily="2" charset="77"/>
                <a:ea typeface="Nunito Sans Light"/>
                <a:cs typeface="Nunito Sans Light"/>
                <a:sym typeface="Nunito Sans Light"/>
              </a:rPr>
              <a:t> measure and communicate gender equity progress.  It also provides the critical data needed to respond to public WGEA requirements and activate commitments made through leadership groups like the Champions of Change Coalition.</a:t>
            </a:r>
            <a:endParaRPr sz="1750" b="0" i="0" u="none" strike="noStrike" cap="none" dirty="0">
              <a:latin typeface="Basic Sans" pitchFamily="2" charset="77"/>
            </a:endParaRPr>
          </a:p>
        </p:txBody>
      </p:sp>
      <p:sp>
        <p:nvSpPr>
          <p:cNvPr id="169" name="Google Shape;169;p8"/>
          <p:cNvSpPr/>
          <p:nvPr/>
        </p:nvSpPr>
        <p:spPr>
          <a:xfrm>
            <a:off x="793790" y="3527047"/>
            <a:ext cx="7332345"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000000"/>
              </a:buClr>
              <a:buSzPts val="1750"/>
              <a:buFont typeface="Nunito Sans Light"/>
              <a:buChar char="•"/>
            </a:pPr>
            <a:r>
              <a:rPr lang="en-US" sz="1750" b="0" i="0" u="none" strike="noStrike" cap="none">
                <a:solidFill>
                  <a:srgbClr val="000000"/>
                </a:solidFill>
                <a:latin typeface="Basic Sans" pitchFamily="2" charset="77"/>
                <a:ea typeface="Nunito Sans Light"/>
                <a:cs typeface="Nunito Sans Light"/>
                <a:sym typeface="Nunito Sans Light"/>
              </a:rPr>
              <a:t>Turns complex workforce data into actionable insights</a:t>
            </a:r>
            <a:endParaRPr sz="1750" b="0" i="0" u="none" strike="noStrike" cap="none">
              <a:latin typeface="Basic Sans" pitchFamily="2" charset="77"/>
            </a:endParaRPr>
          </a:p>
        </p:txBody>
      </p:sp>
      <p:sp>
        <p:nvSpPr>
          <p:cNvPr id="170" name="Google Shape;170;p8"/>
          <p:cNvSpPr/>
          <p:nvPr/>
        </p:nvSpPr>
        <p:spPr>
          <a:xfrm>
            <a:off x="793790" y="3969245"/>
            <a:ext cx="7332345"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000000"/>
              </a:buClr>
              <a:buSzPts val="1750"/>
              <a:buFont typeface="Nunito Sans Light"/>
              <a:buChar char="•"/>
            </a:pPr>
            <a:r>
              <a:rPr lang="en-US" sz="1750" b="0" i="0" u="none" strike="noStrike" cap="none" dirty="0">
                <a:solidFill>
                  <a:srgbClr val="000000"/>
                </a:solidFill>
                <a:latin typeface="Basic Sans" pitchFamily="2" charset="77"/>
                <a:ea typeface="Nunito Sans Light"/>
                <a:cs typeface="Nunito Sans Light"/>
                <a:sym typeface="Nunito Sans Light"/>
              </a:rPr>
              <a:t>Creates clear visualization of gender equity metrics</a:t>
            </a:r>
            <a:endParaRPr sz="1750" b="0" i="0" u="none" strike="noStrike" cap="none" dirty="0">
              <a:latin typeface="Basic Sans" pitchFamily="2" charset="77"/>
            </a:endParaRPr>
          </a:p>
        </p:txBody>
      </p:sp>
      <p:sp>
        <p:nvSpPr>
          <p:cNvPr id="171" name="Google Shape;171;p8"/>
          <p:cNvSpPr/>
          <p:nvPr/>
        </p:nvSpPr>
        <p:spPr>
          <a:xfrm>
            <a:off x="793790" y="4411443"/>
            <a:ext cx="7332345"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000000"/>
              </a:buClr>
              <a:buSzPts val="1750"/>
              <a:buFont typeface="Nunito Sans Light"/>
              <a:buChar char="•"/>
            </a:pPr>
            <a:r>
              <a:rPr lang="en-US" sz="1750" b="0" i="0" u="none" strike="noStrike" cap="none">
                <a:solidFill>
                  <a:srgbClr val="000000"/>
                </a:solidFill>
                <a:latin typeface="Basic Sans" pitchFamily="2" charset="77"/>
                <a:ea typeface="Nunito Sans Light"/>
                <a:cs typeface="Nunito Sans Light"/>
                <a:sym typeface="Nunito Sans Light"/>
              </a:rPr>
              <a:t>Benchmarks performance against industry statistics</a:t>
            </a:r>
            <a:endParaRPr sz="1750" b="0" i="0" u="none" strike="noStrike" cap="none">
              <a:latin typeface="Basic Sans" pitchFamily="2" charset="77"/>
            </a:endParaRPr>
          </a:p>
        </p:txBody>
      </p:sp>
      <p:sp>
        <p:nvSpPr>
          <p:cNvPr id="172" name="Google Shape;172;p8"/>
          <p:cNvSpPr/>
          <p:nvPr/>
        </p:nvSpPr>
        <p:spPr>
          <a:xfrm>
            <a:off x="793790" y="4853641"/>
            <a:ext cx="7332345"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000000"/>
              </a:buClr>
              <a:buSzPts val="1750"/>
              <a:buFont typeface="Nunito Sans Light"/>
              <a:buChar char="•"/>
            </a:pPr>
            <a:r>
              <a:rPr lang="en-US" sz="1750" b="0" i="0" u="none" strike="noStrike" cap="none">
                <a:solidFill>
                  <a:srgbClr val="000000"/>
                </a:solidFill>
                <a:latin typeface="Basic Sans" pitchFamily="2" charset="77"/>
                <a:ea typeface="Nunito Sans Light"/>
                <a:cs typeface="Nunito Sans Light"/>
                <a:sym typeface="Nunito Sans Light"/>
              </a:rPr>
              <a:t>Generates communication-ready reports for stakeholders</a:t>
            </a:r>
            <a:endParaRPr sz="1750" b="0" i="0" u="none" strike="noStrike" cap="none">
              <a:latin typeface="Basic Sans" pitchFamily="2" charset="77"/>
            </a:endParaRPr>
          </a:p>
        </p:txBody>
      </p:sp>
      <p:sp>
        <p:nvSpPr>
          <p:cNvPr id="173" name="Google Shape;173;p8"/>
          <p:cNvSpPr/>
          <p:nvPr/>
        </p:nvSpPr>
        <p:spPr>
          <a:xfrm>
            <a:off x="793790" y="5295839"/>
            <a:ext cx="7332345"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000000"/>
              </a:buClr>
              <a:buSzPts val="1750"/>
              <a:buFont typeface="Nunito Sans Light"/>
              <a:buChar char="•"/>
            </a:pPr>
            <a:r>
              <a:rPr lang="en-US" sz="1750" b="0" i="0" u="none" strike="noStrike" cap="none">
                <a:solidFill>
                  <a:srgbClr val="000000"/>
                </a:solidFill>
                <a:latin typeface="Basic Sans" pitchFamily="2" charset="77"/>
                <a:ea typeface="Nunito Sans Light"/>
                <a:cs typeface="Nunito Sans Light"/>
                <a:sym typeface="Nunito Sans Light"/>
              </a:rPr>
              <a:t>Tracks progress over time with quarterly updates</a:t>
            </a:r>
            <a:endParaRPr sz="1750" b="0" i="0" u="none" strike="noStrike" cap="none">
              <a:latin typeface="Basic Sans" pitchFamily="2" charset="77"/>
            </a:endParaRPr>
          </a:p>
        </p:txBody>
      </p:sp>
      <p:sp>
        <p:nvSpPr>
          <p:cNvPr id="174" name="Google Shape;174;p8"/>
          <p:cNvSpPr/>
          <p:nvPr/>
        </p:nvSpPr>
        <p:spPr>
          <a:xfrm>
            <a:off x="793790" y="5738037"/>
            <a:ext cx="7332345"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000000"/>
              </a:buClr>
              <a:buSzPts val="1750"/>
              <a:buFont typeface="Nunito Sans Light"/>
              <a:buChar char="•"/>
            </a:pPr>
            <a:r>
              <a:rPr lang="en-US" sz="1750" b="0" i="0" u="none" strike="noStrike" cap="none" dirty="0">
                <a:solidFill>
                  <a:srgbClr val="000000"/>
                </a:solidFill>
                <a:latin typeface="Basic Sans" pitchFamily="2" charset="77"/>
                <a:ea typeface="Nunito Sans Light"/>
                <a:cs typeface="Nunito Sans Light"/>
                <a:sym typeface="Nunito Sans Light"/>
              </a:rPr>
              <a:t>Data Secure. Fully compliant with Australian Privacy Laws and GDPR.</a:t>
            </a:r>
            <a:endParaRPr sz="1750" b="0" i="0" u="none" strike="noStrike" cap="none" dirty="0">
              <a:latin typeface="Basic Sans" pitchFamily="2" charset="77"/>
            </a:endParaRPr>
          </a:p>
        </p:txBody>
      </p:sp>
      <p:sp>
        <p:nvSpPr>
          <p:cNvPr id="175" name="Google Shape;175;p8"/>
          <p:cNvSpPr/>
          <p:nvPr/>
        </p:nvSpPr>
        <p:spPr>
          <a:xfrm>
            <a:off x="8687157" y="2223968"/>
            <a:ext cx="515695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pic>
        <p:nvPicPr>
          <p:cNvPr id="176" name="Google Shape;176;p8" descr="preencoded.png"/>
          <p:cNvPicPr preferRelativeResize="0"/>
          <p:nvPr/>
        </p:nvPicPr>
        <p:blipFill rotWithShape="1">
          <a:blip r:embed="rId3">
            <a:alphaModFix/>
          </a:blip>
          <a:srcRect/>
          <a:stretch/>
        </p:blipFill>
        <p:spPr>
          <a:xfrm>
            <a:off x="8679656" y="1338916"/>
            <a:ext cx="5156954" cy="3253978"/>
          </a:xfrm>
          <a:prstGeom prst="rect">
            <a:avLst/>
          </a:prstGeom>
          <a:noFill/>
          <a:ln>
            <a:noFill/>
          </a:ln>
        </p:spPr>
      </p:pic>
      <p:pic>
        <p:nvPicPr>
          <p:cNvPr id="2" name="object 14">
            <a:extLst>
              <a:ext uri="{FF2B5EF4-FFF2-40B4-BE49-F238E27FC236}">
                <a16:creationId xmlns:a16="http://schemas.microsoft.com/office/drawing/2014/main" id="{0AEF97BC-DEC2-C263-C5B7-538D0EDE8B6C}"/>
              </a:ext>
            </a:extLst>
          </p:cNvPr>
          <p:cNvPicPr/>
          <p:nvPr/>
        </p:nvPicPr>
        <p:blipFill>
          <a:blip r:embed="rId4" cstate="print"/>
          <a:stretch>
            <a:fillRect/>
          </a:stretch>
        </p:blipFill>
        <p:spPr>
          <a:xfrm>
            <a:off x="9240678" y="3064901"/>
            <a:ext cx="4440669" cy="467565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TotalTime>
  <Words>956</Words>
  <Application>Microsoft Macintosh PowerPoint</Application>
  <PresentationFormat>Custom</PresentationFormat>
  <Paragraphs>106</Paragraphs>
  <Slides>12</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Henriette-Black</vt:lpstr>
      <vt:lpstr>Libre Baskerville</vt:lpstr>
      <vt:lpstr>Henriette-RegularItalic</vt:lpstr>
      <vt:lpstr>Raleway</vt:lpstr>
      <vt:lpstr>Basic Sans</vt:lpstr>
      <vt:lpstr>Arial</vt:lpstr>
      <vt:lpstr>Basic Sans Bold</vt:lpstr>
      <vt:lpstr>Henriette</vt:lpstr>
      <vt:lpstr>Nunito Sans Light</vt:lpstr>
      <vt:lpstr>Freestyle Script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neil hazelman</cp:lastModifiedBy>
  <cp:revision>8</cp:revision>
  <dcterms:created xsi:type="dcterms:W3CDTF">2025-06-27T05:14:17Z</dcterms:created>
  <dcterms:modified xsi:type="dcterms:W3CDTF">2025-07-02T00:29:38Z</dcterms:modified>
</cp:coreProperties>
</file>