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5" r:id="rId2"/>
    <p:sldMasterId id="2147483662" r:id="rId3"/>
  </p:sldMasterIdLst>
  <p:notesMasterIdLst>
    <p:notesMasterId r:id="rId18"/>
  </p:notesMasterIdLst>
  <p:sldIdLst>
    <p:sldId id="268" r:id="rId4"/>
    <p:sldId id="256" r:id="rId5"/>
    <p:sldId id="257" r:id="rId6"/>
    <p:sldId id="258" r:id="rId7"/>
    <p:sldId id="259" r:id="rId8"/>
    <p:sldId id="260" r:id="rId9"/>
    <p:sldId id="261" r:id="rId10"/>
    <p:sldId id="262" r:id="rId11"/>
    <p:sldId id="263" r:id="rId12"/>
    <p:sldId id="264" r:id="rId13"/>
    <p:sldId id="265" r:id="rId14"/>
    <p:sldId id="266" r:id="rId15"/>
    <p:sldId id="267" r:id="rId16"/>
    <p:sldId id="270" r:id="rId17"/>
  </p:sldIdLst>
  <p:sldSz cx="14630400" cy="8229600"/>
  <p:notesSz cx="8229600" cy="14630400"/>
  <p:embeddedFontLst>
    <p:embeddedFont>
      <p:font typeface="Basic Sans" pitchFamily="2" charset="77"/>
      <p:regular r:id="rId19"/>
    </p:embeddedFont>
    <p:embeddedFont>
      <p:font typeface="Basic Sans Bold" pitchFamily="2" charset="77"/>
      <p:bold r:id="rId20"/>
    </p:embeddedFont>
    <p:embeddedFont>
      <p:font typeface="Henriette" pitchFamily="2" charset="77"/>
      <p:regular r:id="rId21"/>
      <p:bold r:id="rId22"/>
      <p:italic r:id="rId23"/>
      <p:boldItalic r:id="rId24"/>
    </p:embeddedFont>
    <p:embeddedFont>
      <p:font typeface="Henriette-Black" pitchFamily="2" charset="77"/>
      <p:bold r:id="rId25"/>
      <p:italic r:id="rId26"/>
      <p:boldItalic r:id="rId27"/>
    </p:embeddedFont>
    <p:embeddedFont>
      <p:font typeface="Henriette-RegularItalic" pitchFamily="2" charset="77"/>
      <p:italic r:id="rId28"/>
    </p:embeddedFont>
    <p:embeddedFont>
      <p:font typeface="Nunito Sans Light" panose="020F0302020204030204" pitchFamily="34" charset="0"/>
      <p:regular r:id="rId29"/>
      <p:italic r:id="rId30"/>
    </p:embeddedFont>
    <p:embeddedFont>
      <p:font typeface="Raleway" pitchFamily="2" charset="77"/>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r649pJ2WvFVbDmLGVk8/Yr6LlI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5447"/>
    <a:srgbClr val="AF65F4"/>
    <a:srgbClr val="D464FF"/>
    <a:srgbClr val="AB51D6"/>
    <a:srgbClr val="00A500"/>
    <a:srgbClr val="D8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showGuides="1">
      <p:cViewPr varScale="1">
        <p:scale>
          <a:sx n="85" d="100"/>
          <a:sy n="85" d="100"/>
        </p:scale>
        <p:origin x="1152" y="496"/>
      </p:cViewPr>
      <p:guideLst>
        <p:guide orient="horz" pos="2592"/>
        <p:guide pos="46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customschemas.google.com/relationships/presentationmetadata" Target="meta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t>1</a:t>
            </a:fld>
            <a:endParaRPr lang="en-US" sz="1200" b="0" i="0" u="none" strike="noStrike" cap="none"/>
          </a:p>
        </p:txBody>
      </p:sp>
    </p:spTree>
    <p:extLst>
      <p:ext uri="{BB962C8B-B14F-4D97-AF65-F5344CB8AC3E}">
        <p14:creationId xmlns:p14="http://schemas.microsoft.com/office/powerpoint/2010/main" val="167682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8" name="Google Shape;19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a:extLst>
            <a:ext uri="{FF2B5EF4-FFF2-40B4-BE49-F238E27FC236}">
              <a16:creationId xmlns:a16="http://schemas.microsoft.com/office/drawing/2014/main" id="{DA5A90A0-FD09-DC15-E4E8-0EB2CA7AA3CD}"/>
            </a:ext>
          </a:extLst>
        </p:cNvPr>
        <p:cNvGrpSpPr/>
        <p:nvPr/>
      </p:nvGrpSpPr>
      <p:grpSpPr>
        <a:xfrm>
          <a:off x="0" y="0"/>
          <a:ext cx="0" cy="0"/>
          <a:chOff x="0" y="0"/>
          <a:chExt cx="0" cy="0"/>
        </a:xfrm>
      </p:grpSpPr>
      <p:sp>
        <p:nvSpPr>
          <p:cNvPr id="42" name="Google Shape;42;p1:notes">
            <a:extLst>
              <a:ext uri="{FF2B5EF4-FFF2-40B4-BE49-F238E27FC236}">
                <a16:creationId xmlns:a16="http://schemas.microsoft.com/office/drawing/2014/main" id="{1235B895-F327-F0F1-C445-35EC4418E1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1:notes">
            <a:extLst>
              <a:ext uri="{FF2B5EF4-FFF2-40B4-BE49-F238E27FC236}">
                <a16:creationId xmlns:a16="http://schemas.microsoft.com/office/drawing/2014/main" id="{5E7E130C-F1B0-A075-6DBF-E7D959E4F3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1:notes">
            <a:extLst>
              <a:ext uri="{FF2B5EF4-FFF2-40B4-BE49-F238E27FC236}">
                <a16:creationId xmlns:a16="http://schemas.microsoft.com/office/drawing/2014/main" id="{ABC4212E-DA2D-2B07-0F5E-AD62F803F8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47270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6c1d44bf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36c1d44bf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36c1d44bfe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10"/>
        <p:cNvGrpSpPr/>
        <p:nvPr/>
      </p:nvGrpSpPr>
      <p:grpSpPr>
        <a:xfrm>
          <a:off x="0" y="0"/>
          <a:ext cx="0" cy="0"/>
          <a:chOff x="0" y="0"/>
          <a:chExt cx="0" cy="0"/>
        </a:xfrm>
      </p:grpSpPr>
      <p:sp>
        <p:nvSpPr>
          <p:cNvPr id="11" name="Google Shape;11;p13"/>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3"/>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1B2B994-98CB-0629-4B68-8C68D960E273}"/>
              </a:ext>
            </a:extLst>
          </p:cNvPr>
          <p:cNvSpPr>
            <a:spLocks noGrp="1"/>
          </p:cNvSpPr>
          <p:nvPr>
            <p:ph type="title"/>
          </p:nvPr>
        </p:nvSpPr>
        <p:spPr>
          <a:xfrm>
            <a:off x="1006475" y="438150"/>
            <a:ext cx="12617450" cy="1590675"/>
          </a:xfrm>
          <a:prstGeom prst="rect">
            <a:avLst/>
          </a:prstGeom>
        </p:spPr>
        <p:txBody>
          <a:bodyPr/>
          <a:lstStyle/>
          <a:p>
            <a:r>
              <a:rPr lang="en-GB"/>
              <a:t>Click to edit Master title style</a:t>
            </a:r>
            <a:endParaRPr lang="en-US"/>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000000"/>
        </a:solidFill>
        <a:effectLst/>
      </p:bgPr>
    </p:bg>
    <p:spTree>
      <p:nvGrpSpPr>
        <p:cNvPr id="1" name="Shape 37"/>
        <p:cNvGrpSpPr/>
        <p:nvPr/>
      </p:nvGrpSpPr>
      <p:grpSpPr>
        <a:xfrm>
          <a:off x="0" y="0"/>
          <a:ext cx="0" cy="0"/>
          <a:chOff x="0" y="0"/>
          <a:chExt cx="0" cy="0"/>
        </a:xfrm>
      </p:grpSpPr>
      <p:sp>
        <p:nvSpPr>
          <p:cNvPr id="38" name="Google Shape;38;p22"/>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2"/>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000000"/>
        </a:solidFill>
        <a:effectLst/>
      </p:bgPr>
    </p:bg>
    <p:spTree>
      <p:nvGrpSpPr>
        <p:cNvPr id="1" name="Shape 40"/>
        <p:cNvGrpSpPr/>
        <p:nvPr/>
      </p:nvGrpSpPr>
      <p:grpSpPr>
        <a:xfrm>
          <a:off x="0" y="0"/>
          <a:ext cx="0" cy="0"/>
          <a:chOff x="0" y="0"/>
          <a:chExt cx="0" cy="0"/>
        </a:xfrm>
      </p:grpSpPr>
      <p:sp>
        <p:nvSpPr>
          <p:cNvPr id="41" name="Google Shape;41;p23"/>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3"/>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10" b="0" i="0">
                <a:solidFill>
                  <a:srgbClr val="BFBFBF"/>
                </a:solidFill>
                <a:latin typeface="Basic Sans"/>
                <a:cs typeface="Basic Sans"/>
              </a:defRPr>
            </a:lvl1pPr>
          </a:lstStyle>
          <a:p>
            <a:pPr marL="10287">
              <a:spcBef>
                <a:spcPts val="24"/>
              </a:spcBef>
            </a:pPr>
            <a:r>
              <a:rPr lang="en-AU"/>
              <a:t>Copyright ©</a:t>
            </a:r>
            <a:r>
              <a:rPr lang="en-AU" spc="8"/>
              <a:t> </a:t>
            </a:r>
            <a:r>
              <a:rPr lang="en-AU"/>
              <a:t>2024</a:t>
            </a:r>
            <a:r>
              <a:rPr lang="en-AU" spc="8"/>
              <a:t> </a:t>
            </a:r>
            <a:r>
              <a:rPr lang="en-AU" spc="-8"/>
              <a:t>FINANCY®</a:t>
            </a:r>
            <a:r>
              <a:rPr lang="en-AU" spc="-45"/>
              <a:t> </a:t>
            </a:r>
            <a:r>
              <a:rPr lang="en-AU"/>
              <a:t>Pty</a:t>
            </a:r>
            <a:r>
              <a:rPr lang="en-AU" spc="-8"/>
              <a:t> </a:t>
            </a:r>
            <a:r>
              <a:rPr lang="en-AU" spc="-16"/>
              <a:t>Ltd.</a:t>
            </a:r>
            <a:r>
              <a:rPr lang="en-AU" spc="-61"/>
              <a:t> </a:t>
            </a:r>
            <a:r>
              <a:rPr lang="en-AU"/>
              <a:t>The</a:t>
            </a:r>
            <a:r>
              <a:rPr lang="en-AU" spc="8"/>
              <a:t> </a:t>
            </a:r>
            <a:r>
              <a:rPr lang="en-AU"/>
              <a:t>Financy</a:t>
            </a:r>
            <a:r>
              <a:rPr lang="en-AU" spc="-24"/>
              <a:t> </a:t>
            </a:r>
            <a:r>
              <a:rPr lang="en-AU" spc="-8"/>
              <a:t>Women’s</a:t>
            </a:r>
            <a:r>
              <a:rPr lang="en-AU" spc="8"/>
              <a:t> </a:t>
            </a:r>
            <a:r>
              <a:rPr lang="en-AU" spc="-24"/>
              <a:t>Index™.</a:t>
            </a:r>
            <a:r>
              <a:rPr lang="en-AU" spc="-57"/>
              <a:t> </a:t>
            </a:r>
            <a:r>
              <a:rPr lang="en-AU"/>
              <a:t>All</a:t>
            </a:r>
            <a:r>
              <a:rPr lang="en-AU" spc="8"/>
              <a:t> </a:t>
            </a:r>
            <a:r>
              <a:rPr lang="en-AU"/>
              <a:t>Rights</a:t>
            </a:r>
            <a:r>
              <a:rPr lang="en-AU" spc="12"/>
              <a:t> </a:t>
            </a:r>
            <a:r>
              <a:rPr lang="en-AU" spc="-8"/>
              <a:t>Reserved.</a:t>
            </a:r>
            <a:endParaRPr lang="en-AU" spc="-8"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7/2/25</a:t>
            </a:fld>
            <a:endParaRPr lang="en-US" dirty="0"/>
          </a:p>
        </p:txBody>
      </p:sp>
      <p:sp>
        <p:nvSpPr>
          <p:cNvPr id="4" name="Holder 4"/>
          <p:cNvSpPr>
            <a:spLocks noGrp="1"/>
          </p:cNvSpPr>
          <p:nvPr>
            <p:ph type="sldNum" sz="quarter" idx="7"/>
          </p:nvPr>
        </p:nvSpPr>
        <p:spPr/>
        <p:txBody>
          <a:bodyPr lIns="0" tIns="0" rIns="0" bIns="0"/>
          <a:lstStyle>
            <a:lvl1pPr>
              <a:defRPr sz="972" b="1" i="0">
                <a:solidFill>
                  <a:srgbClr val="BFBFBF"/>
                </a:solidFill>
                <a:latin typeface="Basic Sans Bold"/>
                <a:cs typeface="Basic Sans Bold"/>
              </a:defRPr>
            </a:lvl1pPr>
          </a:lstStyle>
          <a:p>
            <a:pPr marL="30861">
              <a:spcBef>
                <a:spcPts val="20"/>
              </a:spcBef>
            </a:pPr>
            <a:fld id="{81D60167-4931-47E6-BA6A-407CBD079E47}" type="slidenum">
              <a:rPr lang="en-AU" spc="-20" smtClean="0"/>
              <a:pPr marL="30861">
                <a:spcBef>
                  <a:spcPts val="20"/>
                </a:spcBef>
              </a:pPr>
              <a:t>‹#›</a:t>
            </a:fld>
            <a:endParaRPr lang="en-AU" spc="-20" dirty="0"/>
          </a:p>
        </p:txBody>
      </p:sp>
    </p:spTree>
    <p:extLst>
      <p:ext uri="{BB962C8B-B14F-4D97-AF65-F5344CB8AC3E}">
        <p14:creationId xmlns:p14="http://schemas.microsoft.com/office/powerpoint/2010/main" val="30404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406E-D1A2-1AD7-DD72-EFD72CB5C93D}"/>
              </a:ext>
            </a:extLst>
          </p:cNvPr>
          <p:cNvSpPr>
            <a:spLocks noGrp="1"/>
          </p:cNvSpPr>
          <p:nvPr>
            <p:ph type="title"/>
          </p:nvPr>
        </p:nvSpPr>
        <p:spPr>
          <a:xfrm>
            <a:off x="1006475" y="438150"/>
            <a:ext cx="12617450" cy="159067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51148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C523-2855-2344-6E38-846B4F78D282}"/>
              </a:ext>
            </a:extLst>
          </p:cNvPr>
          <p:cNvSpPr>
            <a:spLocks noGrp="1"/>
          </p:cNvSpPr>
          <p:nvPr>
            <p:ph type="ctrTitle"/>
          </p:nvPr>
        </p:nvSpPr>
        <p:spPr>
          <a:xfrm>
            <a:off x="1828800" y="1346200"/>
            <a:ext cx="10972800" cy="2865438"/>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861236-E289-1ECD-6915-1A1D98ED6C3F}"/>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9F945A-6BEB-AA25-A9D8-05CC949A9560}"/>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5" name="Footer Placeholder 4">
            <a:extLst>
              <a:ext uri="{FF2B5EF4-FFF2-40B4-BE49-F238E27FC236}">
                <a16:creationId xmlns:a16="http://schemas.microsoft.com/office/drawing/2014/main" id="{34173460-6F64-9925-C052-6AE92EC22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3EF7F-5215-E1A9-63D7-118D76FE971A}"/>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4217041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4DFC-1E29-8002-47C4-35FFCC9D13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27B770-8414-C447-A16A-0D3021E81C5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36CC99-5128-0787-88FD-3FA99A9EBEE6}"/>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5" name="Footer Placeholder 4">
            <a:extLst>
              <a:ext uri="{FF2B5EF4-FFF2-40B4-BE49-F238E27FC236}">
                <a16:creationId xmlns:a16="http://schemas.microsoft.com/office/drawing/2014/main" id="{BCE0DAF6-2DB2-4780-A5E6-5AAED9C21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C746D-C4A5-ECA7-4DDF-46D8AE50E98F}"/>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1835140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E7C1-C8AC-F7DE-8568-6E16177F76E8}"/>
              </a:ext>
            </a:extLst>
          </p:cNvPr>
          <p:cNvSpPr>
            <a:spLocks noGrp="1"/>
          </p:cNvSpPr>
          <p:nvPr>
            <p:ph type="title"/>
          </p:nvPr>
        </p:nvSpPr>
        <p:spPr>
          <a:xfrm>
            <a:off x="998538" y="2051050"/>
            <a:ext cx="12619037" cy="3424238"/>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022D5F4-AD27-6EBF-F4E4-0E16C6F415F3}"/>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ED6059-C428-A204-105B-49E89DFEB00A}"/>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5" name="Footer Placeholder 4">
            <a:extLst>
              <a:ext uri="{FF2B5EF4-FFF2-40B4-BE49-F238E27FC236}">
                <a16:creationId xmlns:a16="http://schemas.microsoft.com/office/drawing/2014/main" id="{B3109EF0-F069-ED95-AE91-C648D9DFA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4B66D-6C7A-4FB0-39C0-9A33464228CC}"/>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140404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2383-D5E7-2832-FDF1-0015FF49DC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06F1B0-5471-D52E-4262-9515E5FAD915}"/>
              </a:ext>
            </a:extLst>
          </p:cNvPr>
          <p:cNvSpPr>
            <a:spLocks noGrp="1"/>
          </p:cNvSpPr>
          <p:nvPr>
            <p:ph sz="half" idx="1"/>
          </p:nvPr>
        </p:nvSpPr>
        <p:spPr>
          <a:xfrm>
            <a:off x="1006475" y="2190750"/>
            <a:ext cx="6232525" cy="5221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B064042-E03D-9A13-F1EB-345607B3DC16}"/>
              </a:ext>
            </a:extLst>
          </p:cNvPr>
          <p:cNvSpPr>
            <a:spLocks noGrp="1"/>
          </p:cNvSpPr>
          <p:nvPr>
            <p:ph sz="half" idx="2"/>
          </p:nvPr>
        </p:nvSpPr>
        <p:spPr>
          <a:xfrm>
            <a:off x="7391400" y="2190750"/>
            <a:ext cx="6232525" cy="5221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C776CC-B97C-7CB2-7CDC-0F21428FA1BB}"/>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6" name="Footer Placeholder 5">
            <a:extLst>
              <a:ext uri="{FF2B5EF4-FFF2-40B4-BE49-F238E27FC236}">
                <a16:creationId xmlns:a16="http://schemas.microsoft.com/office/drawing/2014/main" id="{F1580B06-1709-4A80-33BC-DD8D3A3B5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135C79-13DA-B0FB-3B19-D372FCDB3D6B}"/>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331014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66D2-7332-1BC3-1AB7-FA5F094B06D0}"/>
              </a:ext>
            </a:extLst>
          </p:cNvPr>
          <p:cNvSpPr>
            <a:spLocks noGrp="1"/>
          </p:cNvSpPr>
          <p:nvPr>
            <p:ph type="title"/>
          </p:nvPr>
        </p:nvSpPr>
        <p:spPr>
          <a:xfrm>
            <a:off x="1008063" y="438150"/>
            <a:ext cx="12619037" cy="15906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34D567-01C7-389E-EEF6-2B02C0D09111}"/>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7EFCA3-019E-8516-51D2-0AFCFCD8C8DD}"/>
              </a:ext>
            </a:extLst>
          </p:cNvPr>
          <p:cNvSpPr>
            <a:spLocks noGrp="1"/>
          </p:cNvSpPr>
          <p:nvPr>
            <p:ph sz="half" idx="2"/>
          </p:nvPr>
        </p:nvSpPr>
        <p:spPr>
          <a:xfrm>
            <a:off x="1008063" y="3006725"/>
            <a:ext cx="6189662" cy="4421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288D16D-5F6C-CD72-2A18-6E239CB0E121}"/>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390E9C-3BAA-0BD9-6053-460928B7E8D3}"/>
              </a:ext>
            </a:extLst>
          </p:cNvPr>
          <p:cNvSpPr>
            <a:spLocks noGrp="1"/>
          </p:cNvSpPr>
          <p:nvPr>
            <p:ph sz="quarter" idx="4"/>
          </p:nvPr>
        </p:nvSpPr>
        <p:spPr>
          <a:xfrm>
            <a:off x="7407275" y="3006725"/>
            <a:ext cx="6219825" cy="4421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8C435FC-CB93-3E33-BC35-619966F18AC0}"/>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8" name="Footer Placeholder 7">
            <a:extLst>
              <a:ext uri="{FF2B5EF4-FFF2-40B4-BE49-F238E27FC236}">
                <a16:creationId xmlns:a16="http://schemas.microsoft.com/office/drawing/2014/main" id="{2F8ADC54-F036-8CDB-A6EB-E34AC72889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697AEF-C2ED-4B34-BEDB-3C695BAB7042}"/>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74655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13"/>
        <p:cNvGrpSpPr/>
        <p:nvPr/>
      </p:nvGrpSpPr>
      <p:grpSpPr>
        <a:xfrm>
          <a:off x="0" y="0"/>
          <a:ext cx="0" cy="0"/>
          <a:chOff x="0" y="0"/>
          <a:chExt cx="0" cy="0"/>
        </a:xfrm>
      </p:grpSpPr>
      <p:sp>
        <p:nvSpPr>
          <p:cNvPr id="14" name="Google Shape;14;p14"/>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4"/>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5BC2-8BED-9864-C4D5-82E3FB6E7E2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30042ED-CD82-255E-4393-2080BCCA7C7C}"/>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4" name="Footer Placeholder 3">
            <a:extLst>
              <a:ext uri="{FF2B5EF4-FFF2-40B4-BE49-F238E27FC236}">
                <a16:creationId xmlns:a16="http://schemas.microsoft.com/office/drawing/2014/main" id="{6B2B3445-1910-A7A2-269A-BC22A7EB9B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4CDBE4-28C6-433F-19E8-777575C6F513}"/>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2708117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CF66D-4EDE-1791-C63D-022E1B31FCC7}"/>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3" name="Footer Placeholder 2">
            <a:extLst>
              <a:ext uri="{FF2B5EF4-FFF2-40B4-BE49-F238E27FC236}">
                <a16:creationId xmlns:a16="http://schemas.microsoft.com/office/drawing/2014/main" id="{E760AA90-DF7F-DD7A-AEB9-F131EF51AE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B7962A-A775-5CFB-1401-B0312D6AD9C7}"/>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321768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553E-F408-DC27-F1D2-E9F0A0A9F1B1}"/>
              </a:ext>
            </a:extLst>
          </p:cNvPr>
          <p:cNvSpPr>
            <a:spLocks noGrp="1"/>
          </p:cNvSpPr>
          <p:nvPr>
            <p:ph type="title"/>
          </p:nvPr>
        </p:nvSpPr>
        <p:spPr>
          <a:xfrm>
            <a:off x="1008063" y="549275"/>
            <a:ext cx="4718050" cy="1919288"/>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A07E313-EC51-97A0-1F17-E795D382EFB7}"/>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1926D0C-55C2-9CC5-0E2D-1085EFE36E73}"/>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EED295-9A49-3F64-FED3-712B7EB5C76D}"/>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6" name="Footer Placeholder 5">
            <a:extLst>
              <a:ext uri="{FF2B5EF4-FFF2-40B4-BE49-F238E27FC236}">
                <a16:creationId xmlns:a16="http://schemas.microsoft.com/office/drawing/2014/main" id="{6CC312C2-FAD3-489E-3B6E-C365D1129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814CC-CFE9-B1A7-3B98-6C7AA8F59210}"/>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2767556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54A8-27DA-1F08-CB93-28F555B77935}"/>
              </a:ext>
            </a:extLst>
          </p:cNvPr>
          <p:cNvSpPr>
            <a:spLocks noGrp="1"/>
          </p:cNvSpPr>
          <p:nvPr>
            <p:ph type="title"/>
          </p:nvPr>
        </p:nvSpPr>
        <p:spPr>
          <a:xfrm>
            <a:off x="1008063" y="549275"/>
            <a:ext cx="4718050" cy="1919288"/>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857D821-6C94-6315-0A25-1D3760519D09}"/>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01F09B-DCA1-8AD5-EDDA-F1D1CC6EA04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C922CC-D3B9-A0C4-3B54-16FECCC99076}"/>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6" name="Footer Placeholder 5">
            <a:extLst>
              <a:ext uri="{FF2B5EF4-FFF2-40B4-BE49-F238E27FC236}">
                <a16:creationId xmlns:a16="http://schemas.microsoft.com/office/drawing/2014/main" id="{9756AE8D-8FC0-7FA6-4A49-F955B28AC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BF708-87BF-D2E3-EC12-671321D14961}"/>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3122869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EFAD-C5AB-718B-FD6B-2D9E1B874A6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5CD6CF-C673-C457-2A8A-D0306746A5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AD3531-A552-ACAF-74D9-593DC19E7748}"/>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5" name="Footer Placeholder 4">
            <a:extLst>
              <a:ext uri="{FF2B5EF4-FFF2-40B4-BE49-F238E27FC236}">
                <a16:creationId xmlns:a16="http://schemas.microsoft.com/office/drawing/2014/main" id="{24A4E6A9-FE75-C76A-ACA2-6FA9DACCC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4704C-29F2-DFE3-1380-35B5732795B4}"/>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168817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773B4C-FA0B-42F5-6F7F-CE1D90958A53}"/>
              </a:ext>
            </a:extLst>
          </p:cNvPr>
          <p:cNvSpPr>
            <a:spLocks noGrp="1"/>
          </p:cNvSpPr>
          <p:nvPr>
            <p:ph type="title" orient="vert"/>
          </p:nvPr>
        </p:nvSpPr>
        <p:spPr>
          <a:xfrm>
            <a:off x="10469563" y="438150"/>
            <a:ext cx="3154362" cy="697388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C40AE5-E939-693F-4CD8-6F4A60433B05}"/>
              </a:ext>
            </a:extLst>
          </p:cNvPr>
          <p:cNvSpPr>
            <a:spLocks noGrp="1"/>
          </p:cNvSpPr>
          <p:nvPr>
            <p:ph type="body" orient="vert" idx="1"/>
          </p:nvPr>
        </p:nvSpPr>
        <p:spPr>
          <a:xfrm>
            <a:off x="1006475" y="438150"/>
            <a:ext cx="9310688" cy="6973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5BAB107-E7C6-97ED-7E1F-861F84438CDE}"/>
              </a:ext>
            </a:extLst>
          </p:cNvPr>
          <p:cNvSpPr>
            <a:spLocks noGrp="1"/>
          </p:cNvSpPr>
          <p:nvPr>
            <p:ph type="dt" sz="half" idx="10"/>
          </p:nvPr>
        </p:nvSpPr>
        <p:spPr/>
        <p:txBody>
          <a:bodyPr/>
          <a:lstStyle/>
          <a:p>
            <a:fld id="{910F71A3-8247-3F49-9078-76CC04538AF0}" type="datetimeFigureOut">
              <a:rPr lang="en-US" smtClean="0"/>
              <a:t>7/2/25</a:t>
            </a:fld>
            <a:endParaRPr lang="en-US"/>
          </a:p>
        </p:txBody>
      </p:sp>
      <p:sp>
        <p:nvSpPr>
          <p:cNvPr id="5" name="Footer Placeholder 4">
            <a:extLst>
              <a:ext uri="{FF2B5EF4-FFF2-40B4-BE49-F238E27FC236}">
                <a16:creationId xmlns:a16="http://schemas.microsoft.com/office/drawing/2014/main" id="{EE8012B9-9776-1380-9294-4F96F68A7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7FBE2-2D10-8149-E445-D37DB13B0027}"/>
              </a:ext>
            </a:extLst>
          </p:cNvPr>
          <p:cNvSpPr>
            <a:spLocks noGrp="1"/>
          </p:cNvSpPr>
          <p:nvPr>
            <p:ph type="sldNum" sz="quarter" idx="12"/>
          </p:nvPr>
        </p:nvSpPr>
        <p:spPr/>
        <p:txBody>
          <a:bodyPr/>
          <a:lstStyle/>
          <a:p>
            <a:fld id="{BFE09697-9710-A148-A4DC-8C225A622532}" type="slidenum">
              <a:rPr lang="en-US" smtClean="0"/>
              <a:t>‹#›</a:t>
            </a:fld>
            <a:endParaRPr lang="en-US"/>
          </a:p>
        </p:txBody>
      </p:sp>
    </p:spTree>
    <p:extLst>
      <p:ext uri="{BB962C8B-B14F-4D97-AF65-F5344CB8AC3E}">
        <p14:creationId xmlns:p14="http://schemas.microsoft.com/office/powerpoint/2010/main" val="4216437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062B-BBCB-96E5-E849-4F9A4D026A01}"/>
              </a:ext>
            </a:extLst>
          </p:cNvPr>
          <p:cNvSpPr>
            <a:spLocks noGrp="1"/>
          </p:cNvSpPr>
          <p:nvPr>
            <p:ph type="ctrTitle"/>
          </p:nvPr>
        </p:nvSpPr>
        <p:spPr>
          <a:xfrm>
            <a:off x="1828800" y="1346200"/>
            <a:ext cx="10972800" cy="2865438"/>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B96CB59-F636-315C-6CC8-140F019658CB}"/>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E75C8B9-CD98-A205-4744-D462A8BB717D}"/>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5" name="Footer Placeholder 4">
            <a:extLst>
              <a:ext uri="{FF2B5EF4-FFF2-40B4-BE49-F238E27FC236}">
                <a16:creationId xmlns:a16="http://schemas.microsoft.com/office/drawing/2014/main" id="{5661CA0D-C499-1149-0940-5642508E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95E32-33AD-35BD-5D5B-93BE7ABF7C9B}"/>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23029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BB8D-8B1A-3CA0-67EC-577EB6AE3E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D95E4A-C1B3-87A0-6582-F06B436120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2EE262-DC29-5DEB-6A52-6ED0FCACFC41}"/>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5" name="Footer Placeholder 4">
            <a:extLst>
              <a:ext uri="{FF2B5EF4-FFF2-40B4-BE49-F238E27FC236}">
                <a16:creationId xmlns:a16="http://schemas.microsoft.com/office/drawing/2014/main" id="{1E68A22B-62F5-89C1-A550-383AC9E41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C6469-5AD9-40BC-79B8-33291BB934F1}"/>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1319061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B325-6BFA-9DA5-F063-019D94E3677C}"/>
              </a:ext>
            </a:extLst>
          </p:cNvPr>
          <p:cNvSpPr>
            <a:spLocks noGrp="1"/>
          </p:cNvSpPr>
          <p:nvPr>
            <p:ph type="title"/>
          </p:nvPr>
        </p:nvSpPr>
        <p:spPr>
          <a:xfrm>
            <a:off x="998538" y="2051050"/>
            <a:ext cx="12619037" cy="3424238"/>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7BE71DE-F430-C30C-940F-B989015112EF}"/>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A1A8DD-83FD-63FE-A269-5ADCD5A93D31}"/>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5" name="Footer Placeholder 4">
            <a:extLst>
              <a:ext uri="{FF2B5EF4-FFF2-40B4-BE49-F238E27FC236}">
                <a16:creationId xmlns:a16="http://schemas.microsoft.com/office/drawing/2014/main" id="{27508550-475D-B36D-667C-40D7BEFD6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A5174-8B5D-7B74-7A8A-6DEED762DE4A}"/>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125045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759C-F6C9-6BCD-D271-61C0A457CE1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093414-DC44-0C94-0220-EA794208F2E3}"/>
              </a:ext>
            </a:extLst>
          </p:cNvPr>
          <p:cNvSpPr>
            <a:spLocks noGrp="1"/>
          </p:cNvSpPr>
          <p:nvPr>
            <p:ph sz="half" idx="1"/>
          </p:nvPr>
        </p:nvSpPr>
        <p:spPr>
          <a:xfrm>
            <a:off x="1006475" y="2190750"/>
            <a:ext cx="6232525" cy="5221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BD6C976-17BD-C168-1E91-9C081F077193}"/>
              </a:ext>
            </a:extLst>
          </p:cNvPr>
          <p:cNvSpPr>
            <a:spLocks noGrp="1"/>
          </p:cNvSpPr>
          <p:nvPr>
            <p:ph sz="half" idx="2"/>
          </p:nvPr>
        </p:nvSpPr>
        <p:spPr>
          <a:xfrm>
            <a:off x="7391400" y="2190750"/>
            <a:ext cx="6232525" cy="5221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FD38C7A-992D-9589-A46F-A8BAD8AEDDFC}"/>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6" name="Footer Placeholder 5">
            <a:extLst>
              <a:ext uri="{FF2B5EF4-FFF2-40B4-BE49-F238E27FC236}">
                <a16:creationId xmlns:a16="http://schemas.microsoft.com/office/drawing/2014/main" id="{180ED3CC-05ED-194A-21F1-CD65BD875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157C8-9CE2-A791-3558-3290FEABE3CA}"/>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164397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000000"/>
        </a:solidFill>
        <a:effectLst/>
      </p:bgPr>
    </p:bg>
    <p:spTree>
      <p:nvGrpSpPr>
        <p:cNvPr id="1" name="Shape 16"/>
        <p:cNvGrpSpPr/>
        <p:nvPr/>
      </p:nvGrpSpPr>
      <p:grpSpPr>
        <a:xfrm>
          <a:off x="0" y="0"/>
          <a:ext cx="0" cy="0"/>
          <a:chOff x="0" y="0"/>
          <a:chExt cx="0" cy="0"/>
        </a:xfrm>
      </p:grpSpPr>
      <p:sp>
        <p:nvSpPr>
          <p:cNvPr id="17" name="Google Shape;17;p15"/>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5"/>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27A5-4E77-20D1-0084-314ED8498C3A}"/>
              </a:ext>
            </a:extLst>
          </p:cNvPr>
          <p:cNvSpPr>
            <a:spLocks noGrp="1"/>
          </p:cNvSpPr>
          <p:nvPr>
            <p:ph type="title"/>
          </p:nvPr>
        </p:nvSpPr>
        <p:spPr>
          <a:xfrm>
            <a:off x="1008063" y="438150"/>
            <a:ext cx="12619037" cy="15906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6A8B0D-49C6-2A84-9109-786B19DD52B7}"/>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8EDBF7-E677-F985-0A00-91A99FDF922E}"/>
              </a:ext>
            </a:extLst>
          </p:cNvPr>
          <p:cNvSpPr>
            <a:spLocks noGrp="1"/>
          </p:cNvSpPr>
          <p:nvPr>
            <p:ph sz="half" idx="2"/>
          </p:nvPr>
        </p:nvSpPr>
        <p:spPr>
          <a:xfrm>
            <a:off x="1008063" y="3006725"/>
            <a:ext cx="6189662" cy="4421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5EDDA7-3FC6-456A-6091-FE6405116A0A}"/>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041862C-6E34-D5E4-1256-3E24A68A6171}"/>
              </a:ext>
            </a:extLst>
          </p:cNvPr>
          <p:cNvSpPr>
            <a:spLocks noGrp="1"/>
          </p:cNvSpPr>
          <p:nvPr>
            <p:ph sz="quarter" idx="4"/>
          </p:nvPr>
        </p:nvSpPr>
        <p:spPr>
          <a:xfrm>
            <a:off x="7407275" y="3006725"/>
            <a:ext cx="6219825" cy="44211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451B6D6-27AC-8D3B-E004-4124641DB95D}"/>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8" name="Footer Placeholder 7">
            <a:extLst>
              <a:ext uri="{FF2B5EF4-FFF2-40B4-BE49-F238E27FC236}">
                <a16:creationId xmlns:a16="http://schemas.microsoft.com/office/drawing/2014/main" id="{6EBF6422-CDD6-56D7-150B-2C566E2377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76F2F4-2FF6-308D-6420-4A05AB0B78C7}"/>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4099494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0E98-F92F-106D-84E8-FB02020CAF6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8A71B7A-1B0C-4592-E9F8-39E6DB9B9524}"/>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4" name="Footer Placeholder 3">
            <a:extLst>
              <a:ext uri="{FF2B5EF4-FFF2-40B4-BE49-F238E27FC236}">
                <a16:creationId xmlns:a16="http://schemas.microsoft.com/office/drawing/2014/main" id="{B1D4CC31-2CE6-17DB-FB31-A28EC50A95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BEC798-D166-E6DE-F686-7B023B8EC262}"/>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7435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673E16-AF8E-B938-97E6-ED61A0F6850B}"/>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3" name="Footer Placeholder 2">
            <a:extLst>
              <a:ext uri="{FF2B5EF4-FFF2-40B4-BE49-F238E27FC236}">
                <a16:creationId xmlns:a16="http://schemas.microsoft.com/office/drawing/2014/main" id="{C335B826-69A9-8245-F751-346F74B3E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DCFFE5-A36F-5EB3-098F-3A652CF6F9FF}"/>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473396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D40A-E70B-F9E5-BEAA-354B0D7E4DD5}"/>
              </a:ext>
            </a:extLst>
          </p:cNvPr>
          <p:cNvSpPr>
            <a:spLocks noGrp="1"/>
          </p:cNvSpPr>
          <p:nvPr>
            <p:ph type="title"/>
          </p:nvPr>
        </p:nvSpPr>
        <p:spPr>
          <a:xfrm>
            <a:off x="1008063" y="549275"/>
            <a:ext cx="4718050" cy="1919288"/>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946CA5-D508-620E-80D1-63B4871B6785}"/>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0069124-B46F-71F6-16BE-3C95C81080A7}"/>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C658B8-3BA5-5F39-9078-C0788F59BD8B}"/>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6" name="Footer Placeholder 5">
            <a:extLst>
              <a:ext uri="{FF2B5EF4-FFF2-40B4-BE49-F238E27FC236}">
                <a16:creationId xmlns:a16="http://schemas.microsoft.com/office/drawing/2014/main" id="{15B756C3-E5AE-517E-F5F0-392CE2A70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E94E8-FA3D-9214-86DC-5714FECEE2AF}"/>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292028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8B74-0EFB-EEBD-337B-B4705940995F}"/>
              </a:ext>
            </a:extLst>
          </p:cNvPr>
          <p:cNvSpPr>
            <a:spLocks noGrp="1"/>
          </p:cNvSpPr>
          <p:nvPr>
            <p:ph type="title"/>
          </p:nvPr>
        </p:nvSpPr>
        <p:spPr>
          <a:xfrm>
            <a:off x="1008063" y="549275"/>
            <a:ext cx="4718050" cy="1919288"/>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95E389-99B7-70EB-D5DA-1D5C15F4FE4D}"/>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C0164-D0A0-1151-4E01-EDE3D8F31244}"/>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24BC03-0E7F-2FB2-8154-5702A9D1F2A2}"/>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6" name="Footer Placeholder 5">
            <a:extLst>
              <a:ext uri="{FF2B5EF4-FFF2-40B4-BE49-F238E27FC236}">
                <a16:creationId xmlns:a16="http://schemas.microsoft.com/office/drawing/2014/main" id="{ADA852C2-33E0-168A-B48B-CC3E6E51D2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48872-3E23-D123-C0ED-F256106CAF65}"/>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3986886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1C64A-C1A8-8B42-A545-BBDE1C0C66D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8A38E29-2EFA-D85A-E03E-B8DBF5A2E49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24A832-29C1-D1F3-C331-5217B9BB01B3}"/>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5" name="Footer Placeholder 4">
            <a:extLst>
              <a:ext uri="{FF2B5EF4-FFF2-40B4-BE49-F238E27FC236}">
                <a16:creationId xmlns:a16="http://schemas.microsoft.com/office/drawing/2014/main" id="{1ED7C4EE-E4D6-26AA-6274-48CCDEF0B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4CBD9-68C7-A984-8BE0-2DC8073927B9}"/>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4135582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E3CD9-060D-A368-BF2E-A52D695ADEC3}"/>
              </a:ext>
            </a:extLst>
          </p:cNvPr>
          <p:cNvSpPr>
            <a:spLocks noGrp="1"/>
          </p:cNvSpPr>
          <p:nvPr>
            <p:ph type="title" orient="vert"/>
          </p:nvPr>
        </p:nvSpPr>
        <p:spPr>
          <a:xfrm>
            <a:off x="10469563" y="438150"/>
            <a:ext cx="3154362" cy="697388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4C0456-1B94-7109-50B7-AD8281CD5091}"/>
              </a:ext>
            </a:extLst>
          </p:cNvPr>
          <p:cNvSpPr>
            <a:spLocks noGrp="1"/>
          </p:cNvSpPr>
          <p:nvPr>
            <p:ph type="body" orient="vert" idx="1"/>
          </p:nvPr>
        </p:nvSpPr>
        <p:spPr>
          <a:xfrm>
            <a:off x="1006475" y="438150"/>
            <a:ext cx="9310688" cy="6973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DE95AB-E99D-4B4F-B517-3620A4A61C50}"/>
              </a:ext>
            </a:extLst>
          </p:cNvPr>
          <p:cNvSpPr>
            <a:spLocks noGrp="1"/>
          </p:cNvSpPr>
          <p:nvPr>
            <p:ph type="dt" sz="half" idx="10"/>
          </p:nvPr>
        </p:nvSpPr>
        <p:spPr/>
        <p:txBody>
          <a:bodyPr/>
          <a:lstStyle/>
          <a:p>
            <a:fld id="{0442D0C5-EE74-5D47-97C4-68E6C416EF07}" type="datetimeFigureOut">
              <a:rPr lang="en-US" smtClean="0"/>
              <a:t>7/2/25</a:t>
            </a:fld>
            <a:endParaRPr lang="en-US"/>
          </a:p>
        </p:txBody>
      </p:sp>
      <p:sp>
        <p:nvSpPr>
          <p:cNvPr id="5" name="Footer Placeholder 4">
            <a:extLst>
              <a:ext uri="{FF2B5EF4-FFF2-40B4-BE49-F238E27FC236}">
                <a16:creationId xmlns:a16="http://schemas.microsoft.com/office/drawing/2014/main" id="{D1489A54-B122-6CCA-FF23-4178D020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20637-0360-4139-9CB4-E7359B73FA0D}"/>
              </a:ext>
            </a:extLst>
          </p:cNvPr>
          <p:cNvSpPr>
            <a:spLocks noGrp="1"/>
          </p:cNvSpPr>
          <p:nvPr>
            <p:ph type="sldNum" sz="quarter" idx="12"/>
          </p:nvPr>
        </p:nvSpPr>
        <p:spPr/>
        <p:txBody>
          <a:bodyPr/>
          <a:lstStyle/>
          <a:p>
            <a:fld id="{E340BEDA-216A-5744-9024-F9E4D9E7D651}" type="slidenum">
              <a:rPr lang="en-US" smtClean="0"/>
              <a:t>‹#›</a:t>
            </a:fld>
            <a:endParaRPr lang="en-US"/>
          </a:p>
        </p:txBody>
      </p:sp>
    </p:spTree>
    <p:extLst>
      <p:ext uri="{BB962C8B-B14F-4D97-AF65-F5344CB8AC3E}">
        <p14:creationId xmlns:p14="http://schemas.microsoft.com/office/powerpoint/2010/main" val="12526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000000"/>
        </a:solidFill>
        <a:effectLst/>
      </p:bgPr>
    </p:bg>
    <p:spTree>
      <p:nvGrpSpPr>
        <p:cNvPr id="1" name="Shape 19"/>
        <p:cNvGrpSpPr/>
        <p:nvPr/>
      </p:nvGrpSpPr>
      <p:grpSpPr>
        <a:xfrm>
          <a:off x="0" y="0"/>
          <a:ext cx="0" cy="0"/>
          <a:chOff x="0" y="0"/>
          <a:chExt cx="0" cy="0"/>
        </a:xfrm>
      </p:grpSpPr>
      <p:sp>
        <p:nvSpPr>
          <p:cNvPr id="20" name="Google Shape;20;p16"/>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6"/>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22"/>
        <p:cNvGrpSpPr/>
        <p:nvPr/>
      </p:nvGrpSpPr>
      <p:grpSpPr>
        <a:xfrm>
          <a:off x="0" y="0"/>
          <a:ext cx="0" cy="0"/>
          <a:chOff x="0" y="0"/>
          <a:chExt cx="0" cy="0"/>
        </a:xfrm>
      </p:grpSpPr>
      <p:sp>
        <p:nvSpPr>
          <p:cNvPr id="23" name="Google Shape;23;p17"/>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7"/>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000000"/>
        </a:solidFill>
        <a:effectLst/>
      </p:bgPr>
    </p:bg>
    <p:spTree>
      <p:nvGrpSpPr>
        <p:cNvPr id="1" name="Shape 25"/>
        <p:cNvGrpSpPr/>
        <p:nvPr/>
      </p:nvGrpSpPr>
      <p:grpSpPr>
        <a:xfrm>
          <a:off x="0" y="0"/>
          <a:ext cx="0" cy="0"/>
          <a:chOff x="0" y="0"/>
          <a:chExt cx="0" cy="0"/>
        </a:xfrm>
      </p:grpSpPr>
      <p:sp>
        <p:nvSpPr>
          <p:cNvPr id="26" name="Google Shape;26;p18"/>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8"/>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28"/>
        <p:cNvGrpSpPr/>
        <p:nvPr/>
      </p:nvGrpSpPr>
      <p:grpSpPr>
        <a:xfrm>
          <a:off x="0" y="0"/>
          <a:ext cx="0" cy="0"/>
          <a:chOff x="0" y="0"/>
          <a:chExt cx="0" cy="0"/>
        </a:xfrm>
      </p:grpSpPr>
      <p:sp>
        <p:nvSpPr>
          <p:cNvPr id="29" name="Google Shape;29;p19"/>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9"/>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bg>
      <p:bgPr>
        <a:solidFill>
          <a:srgbClr val="000000"/>
        </a:solidFill>
        <a:effectLst/>
      </p:bgPr>
    </p:bg>
    <p:spTree>
      <p:nvGrpSpPr>
        <p:cNvPr id="1" name="Shape 31"/>
        <p:cNvGrpSpPr/>
        <p:nvPr/>
      </p:nvGrpSpPr>
      <p:grpSpPr>
        <a:xfrm>
          <a:off x="0" y="0"/>
          <a:ext cx="0" cy="0"/>
          <a:chOff x="0" y="0"/>
          <a:chExt cx="0" cy="0"/>
        </a:xfrm>
      </p:grpSpPr>
      <p:sp>
        <p:nvSpPr>
          <p:cNvPr id="32" name="Google Shape;32;p20"/>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0"/>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34"/>
        <p:cNvGrpSpPr/>
        <p:nvPr/>
      </p:nvGrpSpPr>
      <p:grpSpPr>
        <a:xfrm>
          <a:off x="0" y="0"/>
          <a:ext cx="0" cy="0"/>
          <a:chOff x="0" y="0"/>
          <a:chExt cx="0" cy="0"/>
        </a:xfrm>
      </p:grpSpPr>
      <p:sp>
        <p:nvSpPr>
          <p:cNvPr id="35" name="Google Shape;35;p21"/>
          <p:cNvSpPr/>
          <p:nvPr/>
        </p:nvSpPr>
        <p:spPr>
          <a:xfrm>
            <a:off x="0" y="0"/>
            <a:ext cx="14630400" cy="8229600"/>
          </a:xfrm>
          <a:prstGeom prst="rect">
            <a:avLst/>
          </a:prstGeom>
          <a:solidFill>
            <a:srgbClr val="ECE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1"/>
          <p:cNvSpPr/>
          <p:nvPr/>
        </p:nvSpPr>
        <p:spPr>
          <a:xfrm>
            <a:off x="0" y="0"/>
            <a:ext cx="14630400" cy="8229600"/>
          </a:xfrm>
          <a:prstGeom prst="rect">
            <a:avLst/>
          </a:prstGeom>
          <a:solidFill>
            <a:srgbClr val="FFFFFF">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2" name="object 2">
            <a:extLst>
              <a:ext uri="{FF2B5EF4-FFF2-40B4-BE49-F238E27FC236}">
                <a16:creationId xmlns:a16="http://schemas.microsoft.com/office/drawing/2014/main" id="{CB87B8D9-D970-A64A-26B5-24335EEC8B8B}"/>
              </a:ext>
            </a:extLst>
          </p:cNvPr>
          <p:cNvSpPr/>
          <p:nvPr userDrawn="1"/>
        </p:nvSpPr>
        <p:spPr>
          <a:xfrm>
            <a:off x="0" y="0"/>
            <a:ext cx="14630400" cy="8229600"/>
          </a:xfrm>
          <a:custGeom>
            <a:avLst/>
            <a:gdLst/>
            <a:ahLst/>
            <a:cxnLst/>
            <a:rect l="l" t="t" r="r" b="b"/>
            <a:pathLst>
              <a:path w="16256000" h="10160000">
                <a:moveTo>
                  <a:pt x="16256000" y="0"/>
                </a:moveTo>
                <a:lnTo>
                  <a:pt x="0" y="0"/>
                </a:lnTo>
                <a:lnTo>
                  <a:pt x="0" y="10160000"/>
                </a:lnTo>
                <a:lnTo>
                  <a:pt x="16256000" y="10160000"/>
                </a:lnTo>
                <a:lnTo>
                  <a:pt x="16256000" y="0"/>
                </a:lnTo>
                <a:close/>
              </a:path>
            </a:pathLst>
          </a:custGeom>
          <a:solidFill>
            <a:srgbClr val="FFFFC1"/>
          </a:solidFill>
        </p:spPr>
        <p:txBody>
          <a:bodyPr wrap="square" lIns="0" tIns="0" rIns="0" bIns="0" rtlCol="0"/>
          <a:lstStyle/>
          <a:p>
            <a:endParaRPr dirty="0"/>
          </a:p>
        </p:txBody>
      </p:sp>
      <p:pic>
        <p:nvPicPr>
          <p:cNvPr id="3" name="object 4">
            <a:extLst>
              <a:ext uri="{FF2B5EF4-FFF2-40B4-BE49-F238E27FC236}">
                <a16:creationId xmlns:a16="http://schemas.microsoft.com/office/drawing/2014/main" id="{0767DCC8-EC83-3073-37E8-51746C8D088F}"/>
              </a:ext>
            </a:extLst>
          </p:cNvPr>
          <p:cNvPicPr/>
          <p:nvPr userDrawn="1"/>
        </p:nvPicPr>
        <p:blipFill>
          <a:blip r:embed="rId16" cstate="print"/>
          <a:stretch>
            <a:fillRect/>
          </a:stretch>
        </p:blipFill>
        <p:spPr>
          <a:xfrm>
            <a:off x="0" y="5855677"/>
            <a:ext cx="14668701" cy="2373556"/>
          </a:xfrm>
          <a:prstGeom prst="rect">
            <a:avLst/>
          </a:prstGeom>
        </p:spPr>
      </p:pic>
      <p:pic>
        <p:nvPicPr>
          <p:cNvPr id="4" name="object 5">
            <a:extLst>
              <a:ext uri="{FF2B5EF4-FFF2-40B4-BE49-F238E27FC236}">
                <a16:creationId xmlns:a16="http://schemas.microsoft.com/office/drawing/2014/main" id="{CE2E5B4E-4BB3-4F23-8202-ED63B6185A26}"/>
              </a:ext>
            </a:extLst>
          </p:cNvPr>
          <p:cNvPicPr/>
          <p:nvPr userDrawn="1"/>
        </p:nvPicPr>
        <p:blipFill>
          <a:blip r:embed="rId17" cstate="print">
            <a:alphaModFix/>
            <a:extLst>
              <a:ext uri="{BEBA8EAE-BF5A-486C-A8C5-ECC9F3942E4B}">
                <a14:imgProps xmlns:a14="http://schemas.microsoft.com/office/drawing/2010/main">
                  <a14:imgLayer r:embed="rId18">
                    <a14:imgEffect>
                      <a14:brightnessContrast bright="-20000"/>
                    </a14:imgEffect>
                  </a14:imgLayer>
                </a14:imgProps>
              </a:ext>
            </a:extLst>
          </a:blip>
          <a:stretch>
            <a:fillRect/>
          </a:stretch>
        </p:blipFill>
        <p:spPr>
          <a:xfrm>
            <a:off x="458397" y="7715784"/>
            <a:ext cx="930788" cy="362840"/>
          </a:xfrm>
          <a:prstGeom prst="rect">
            <a:avLst/>
          </a:prstGeom>
        </p:spPr>
      </p:pic>
      <p:sp>
        <p:nvSpPr>
          <p:cNvPr id="5" name="object 43">
            <a:extLst>
              <a:ext uri="{FF2B5EF4-FFF2-40B4-BE49-F238E27FC236}">
                <a16:creationId xmlns:a16="http://schemas.microsoft.com/office/drawing/2014/main" id="{5AEA3334-98D6-6543-5859-DD364282057C}"/>
              </a:ext>
            </a:extLst>
          </p:cNvPr>
          <p:cNvSpPr txBox="1">
            <a:spLocks/>
          </p:cNvSpPr>
          <p:nvPr userDrawn="1"/>
        </p:nvSpPr>
        <p:spPr>
          <a:xfrm>
            <a:off x="1541584" y="7787558"/>
            <a:ext cx="5035062" cy="219291"/>
          </a:xfrm>
          <a:prstGeom prst="rect">
            <a:avLst/>
          </a:prstGeom>
        </p:spPr>
        <p:txBody>
          <a:bodyPr vert="horz" wrap="square" lIns="0" tIns="381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spcBef>
                <a:spcPts val="30"/>
              </a:spcBef>
            </a:pPr>
            <a:r>
              <a:rPr lang="en-AU" dirty="0">
                <a:solidFill>
                  <a:schemeClr val="bg1">
                    <a:lumMod val="75000"/>
                  </a:schemeClr>
                </a:solidFill>
              </a:rPr>
              <a:t>|</a:t>
            </a:r>
            <a:r>
              <a:rPr lang="en-AU" spc="195" dirty="0">
                <a:solidFill>
                  <a:schemeClr val="bg1">
                    <a:lumMod val="75000"/>
                  </a:schemeClr>
                </a:solidFill>
              </a:rPr>
              <a:t> </a:t>
            </a:r>
            <a:r>
              <a:rPr lang="en-AU" dirty="0" err="1">
                <a:solidFill>
                  <a:schemeClr val="bg1">
                    <a:lumMod val="75000"/>
                  </a:schemeClr>
                </a:solidFill>
              </a:rPr>
              <a:t>Financy.com.au</a:t>
            </a:r>
            <a:r>
              <a:rPr lang="en-AU" spc="195" dirty="0">
                <a:solidFill>
                  <a:schemeClr val="bg1">
                    <a:lumMod val="75000"/>
                  </a:schemeClr>
                </a:solidFill>
              </a:rPr>
              <a:t> </a:t>
            </a:r>
            <a:r>
              <a:rPr lang="en-AU" dirty="0">
                <a:solidFill>
                  <a:schemeClr val="bg1">
                    <a:lumMod val="75000"/>
                  </a:schemeClr>
                </a:solidFill>
              </a:rPr>
              <a:t>|</a:t>
            </a:r>
            <a:r>
              <a:rPr lang="en-AU" spc="195" dirty="0">
                <a:solidFill>
                  <a:schemeClr val="bg1">
                    <a:lumMod val="75000"/>
                  </a:schemeClr>
                </a:solidFill>
              </a:rPr>
              <a:t> </a:t>
            </a:r>
            <a:r>
              <a:rPr lang="en-AU" dirty="0">
                <a:solidFill>
                  <a:schemeClr val="bg1">
                    <a:lumMod val="75000"/>
                  </a:schemeClr>
                </a:solidFill>
              </a:rPr>
              <a:t>Copyright</a:t>
            </a:r>
            <a:r>
              <a:rPr lang="en-AU" spc="-15" dirty="0">
                <a:solidFill>
                  <a:schemeClr val="bg1">
                    <a:lumMod val="75000"/>
                  </a:schemeClr>
                </a:solidFill>
              </a:rPr>
              <a:t> </a:t>
            </a:r>
            <a:r>
              <a:rPr lang="en-AU" dirty="0">
                <a:solidFill>
                  <a:schemeClr val="bg1">
                    <a:lumMod val="75000"/>
                  </a:schemeClr>
                </a:solidFill>
              </a:rPr>
              <a:t>©</a:t>
            </a:r>
            <a:r>
              <a:rPr lang="en-AU" spc="-15" dirty="0">
                <a:solidFill>
                  <a:schemeClr val="bg1">
                    <a:lumMod val="75000"/>
                  </a:schemeClr>
                </a:solidFill>
              </a:rPr>
              <a:t> </a:t>
            </a:r>
            <a:r>
              <a:rPr lang="en-AU" dirty="0">
                <a:solidFill>
                  <a:schemeClr val="bg1">
                    <a:lumMod val="75000"/>
                  </a:schemeClr>
                </a:solidFill>
              </a:rPr>
              <a:t>2025</a:t>
            </a:r>
            <a:endParaRPr lang="en-AU" spc="-25" dirty="0">
              <a:solidFill>
                <a:schemeClr val="bg1">
                  <a:lumMod val="75000"/>
                </a:schemeClr>
              </a:solidFill>
            </a:endParaRPr>
          </a:p>
        </p:txBody>
      </p:sp>
      <p:sp>
        <p:nvSpPr>
          <p:cNvPr id="6" name="object 45">
            <a:extLst>
              <a:ext uri="{FF2B5EF4-FFF2-40B4-BE49-F238E27FC236}">
                <a16:creationId xmlns:a16="http://schemas.microsoft.com/office/drawing/2014/main" id="{14FB9F1B-67E5-E008-5629-30A151545CDC}"/>
              </a:ext>
            </a:extLst>
          </p:cNvPr>
          <p:cNvSpPr txBox="1">
            <a:spLocks/>
          </p:cNvSpPr>
          <p:nvPr userDrawn="1"/>
        </p:nvSpPr>
        <p:spPr>
          <a:xfrm>
            <a:off x="12286127" y="7787741"/>
            <a:ext cx="1605377" cy="219291"/>
          </a:xfrm>
          <a:prstGeom prst="rect">
            <a:avLst/>
          </a:prstGeom>
        </p:spPr>
        <p:txBody>
          <a:bodyPr vert="horz" wrap="square" lIns="0" tIns="381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spcBef>
                <a:spcPts val="30"/>
              </a:spcBef>
            </a:pPr>
            <a:r>
              <a:rPr lang="en-AU" spc="-10" dirty="0">
                <a:solidFill>
                  <a:schemeClr val="bg1">
                    <a:lumMod val="75000"/>
                  </a:schemeClr>
                </a:solidFill>
              </a:rPr>
              <a:t>Culture Comms </a:t>
            </a:r>
            <a:r>
              <a:rPr lang="en-AU" spc="-50" dirty="0">
                <a:solidFill>
                  <a:schemeClr val="bg1">
                    <a:lumMod val="75000"/>
                  </a:schemeClr>
                </a:solidFill>
              </a:rPr>
              <a:t>|</a:t>
            </a:r>
          </a:p>
        </p:txBody>
      </p:sp>
      <p:sp>
        <p:nvSpPr>
          <p:cNvPr id="7" name="object 42">
            <a:extLst>
              <a:ext uri="{FF2B5EF4-FFF2-40B4-BE49-F238E27FC236}">
                <a16:creationId xmlns:a16="http://schemas.microsoft.com/office/drawing/2014/main" id="{B73D3793-CA2D-F31C-43A6-7E633B94DF79}"/>
              </a:ext>
            </a:extLst>
          </p:cNvPr>
          <p:cNvSpPr txBox="1">
            <a:spLocks/>
          </p:cNvSpPr>
          <p:nvPr userDrawn="1"/>
        </p:nvSpPr>
        <p:spPr>
          <a:xfrm>
            <a:off x="13971008" y="7787740"/>
            <a:ext cx="275389" cy="218650"/>
          </a:xfrm>
          <a:prstGeom prst="rect">
            <a:avLst/>
          </a:prstGeom>
        </p:spPr>
        <p:txBody>
          <a:bodyPr vert="horz" wrap="square" lIns="0" tIns="3175"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4769">
              <a:spcBef>
                <a:spcPts val="25"/>
              </a:spcBef>
            </a:pPr>
            <a:fld id="{81D60167-4931-47E6-BA6A-407CBD079E47}" type="slidenum">
              <a:rPr lang="en-AU" spc="-25" smtClean="0">
                <a:solidFill>
                  <a:schemeClr val="bg1">
                    <a:lumMod val="75000"/>
                  </a:schemeClr>
                </a:solidFill>
              </a:rPr>
              <a:pPr marL="64769">
                <a:spcBef>
                  <a:spcPts val="25"/>
                </a:spcBef>
              </a:pPr>
              <a:t>‹#›</a:t>
            </a:fld>
            <a:endParaRPr lang="en-AU" spc="-25" dirty="0">
              <a:solidFill>
                <a:schemeClr val="bg1">
                  <a:lumMod val="75000"/>
                </a:schemeClr>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DA0242-C96A-9886-3638-2A28AC22773A}"/>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E53790-8274-8638-6EAA-716F7658307C}"/>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52FB0B-ACB4-8905-0270-3133E8C37B55}"/>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910F71A3-8247-3F49-9078-76CC04538AF0}" type="datetimeFigureOut">
              <a:rPr lang="en-US" smtClean="0"/>
              <a:t>7/2/25</a:t>
            </a:fld>
            <a:endParaRPr lang="en-US"/>
          </a:p>
        </p:txBody>
      </p:sp>
      <p:sp>
        <p:nvSpPr>
          <p:cNvPr id="5" name="Footer Placeholder 4">
            <a:extLst>
              <a:ext uri="{FF2B5EF4-FFF2-40B4-BE49-F238E27FC236}">
                <a16:creationId xmlns:a16="http://schemas.microsoft.com/office/drawing/2014/main" id="{926D76DD-AF46-4258-EDC8-C486DA9A5863}"/>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32728E-CCE1-30DF-5C8F-C6A8C626D4F1}"/>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BFE09697-9710-A148-A4DC-8C225A622532}" type="slidenum">
              <a:rPr lang="en-US" smtClean="0"/>
              <a:t>‹#›</a:t>
            </a:fld>
            <a:endParaRPr lang="en-US"/>
          </a:p>
        </p:txBody>
      </p:sp>
    </p:spTree>
    <p:extLst>
      <p:ext uri="{BB962C8B-B14F-4D97-AF65-F5344CB8AC3E}">
        <p14:creationId xmlns:p14="http://schemas.microsoft.com/office/powerpoint/2010/main" val="37110274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4E55E6-89E1-4220-FAD9-56CCDF3FDAC0}"/>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C81BF8-77DB-CBFA-64B0-14009C2EF99B}"/>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83F355-0CD7-0088-32B5-FF763C701D94}"/>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0442D0C5-EE74-5D47-97C4-68E6C416EF07}" type="datetimeFigureOut">
              <a:rPr lang="en-US" smtClean="0"/>
              <a:t>7/2/25</a:t>
            </a:fld>
            <a:endParaRPr lang="en-US"/>
          </a:p>
        </p:txBody>
      </p:sp>
      <p:sp>
        <p:nvSpPr>
          <p:cNvPr id="5" name="Footer Placeholder 4">
            <a:extLst>
              <a:ext uri="{FF2B5EF4-FFF2-40B4-BE49-F238E27FC236}">
                <a16:creationId xmlns:a16="http://schemas.microsoft.com/office/drawing/2014/main" id="{73295322-79AE-BA34-E834-43771217F7D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6A3798-529B-E5D6-FC58-68258444EE5A}"/>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E340BEDA-216A-5744-9024-F9E4D9E7D651}" type="slidenum">
              <a:rPr lang="en-US" smtClean="0"/>
              <a:t>‹#›</a:t>
            </a:fld>
            <a:endParaRPr lang="en-US"/>
          </a:p>
        </p:txBody>
      </p:sp>
    </p:spTree>
    <p:extLst>
      <p:ext uri="{BB962C8B-B14F-4D97-AF65-F5344CB8AC3E}">
        <p14:creationId xmlns:p14="http://schemas.microsoft.com/office/powerpoint/2010/main" val="34309360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emf"/><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3.emf"/><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emf"/><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2543"/>
            <a:ext cx="14630400" cy="6275070"/>
          </a:xfrm>
          <a:custGeom>
            <a:avLst/>
            <a:gdLst/>
            <a:ahLst/>
            <a:cxnLst/>
            <a:rect l="l" t="t" r="r" b="b"/>
            <a:pathLst>
              <a:path w="15238730" h="7239000">
                <a:moveTo>
                  <a:pt x="0" y="7239000"/>
                </a:moveTo>
                <a:lnTo>
                  <a:pt x="15238603" y="7239000"/>
                </a:lnTo>
                <a:lnTo>
                  <a:pt x="15238603" y="0"/>
                </a:lnTo>
                <a:lnTo>
                  <a:pt x="0" y="0"/>
                </a:lnTo>
                <a:lnTo>
                  <a:pt x="0" y="7239000"/>
                </a:lnTo>
                <a:close/>
              </a:path>
            </a:pathLst>
          </a:custGeom>
          <a:solidFill>
            <a:srgbClr val="AF65F4">
              <a:alpha val="25239"/>
            </a:srgbClr>
          </a:solidFill>
        </p:spPr>
        <p:txBody>
          <a:bodyPr wrap="square" lIns="0" tIns="0" rIns="0" bIns="0" rtlCol="0"/>
          <a:lstStyle/>
          <a:p>
            <a:endParaRPr sz="1134" dirty="0"/>
          </a:p>
        </p:txBody>
      </p:sp>
      <p:sp>
        <p:nvSpPr>
          <p:cNvPr id="6" name="object 6"/>
          <p:cNvSpPr/>
          <p:nvPr/>
        </p:nvSpPr>
        <p:spPr>
          <a:xfrm>
            <a:off x="8365021" y="2195179"/>
            <a:ext cx="49891" cy="49891"/>
          </a:xfrm>
          <a:custGeom>
            <a:avLst/>
            <a:gdLst/>
            <a:ahLst/>
            <a:cxnLst/>
            <a:rect l="l" t="t" r="r" b="b"/>
            <a:pathLst>
              <a:path w="61595" h="61594">
                <a:moveTo>
                  <a:pt x="30480" y="0"/>
                </a:moveTo>
                <a:lnTo>
                  <a:pt x="18596" y="2408"/>
                </a:lnTo>
                <a:lnTo>
                  <a:pt x="8910" y="8974"/>
                </a:lnTo>
                <a:lnTo>
                  <a:pt x="2388" y="18704"/>
                </a:lnTo>
                <a:lnTo>
                  <a:pt x="0" y="30606"/>
                </a:lnTo>
                <a:lnTo>
                  <a:pt x="2388" y="42490"/>
                </a:lnTo>
                <a:lnTo>
                  <a:pt x="8910" y="52176"/>
                </a:lnTo>
                <a:lnTo>
                  <a:pt x="18596" y="58698"/>
                </a:lnTo>
                <a:lnTo>
                  <a:pt x="30480" y="61086"/>
                </a:lnTo>
                <a:lnTo>
                  <a:pt x="42382" y="58698"/>
                </a:lnTo>
                <a:lnTo>
                  <a:pt x="52112" y="52176"/>
                </a:lnTo>
                <a:lnTo>
                  <a:pt x="58678" y="42490"/>
                </a:lnTo>
                <a:lnTo>
                  <a:pt x="61087" y="30606"/>
                </a:lnTo>
                <a:lnTo>
                  <a:pt x="58678" y="18704"/>
                </a:lnTo>
                <a:lnTo>
                  <a:pt x="52112" y="8974"/>
                </a:lnTo>
                <a:lnTo>
                  <a:pt x="42382" y="2408"/>
                </a:lnTo>
                <a:lnTo>
                  <a:pt x="30480" y="0"/>
                </a:lnTo>
                <a:close/>
              </a:path>
            </a:pathLst>
          </a:custGeom>
          <a:solidFill>
            <a:srgbClr val="FFFFFF"/>
          </a:solidFill>
        </p:spPr>
        <p:txBody>
          <a:bodyPr wrap="square" lIns="0" tIns="0" rIns="0" bIns="0" rtlCol="0"/>
          <a:lstStyle/>
          <a:p>
            <a:endParaRPr sz="1134" dirty="0"/>
          </a:p>
        </p:txBody>
      </p:sp>
      <p:pic>
        <p:nvPicPr>
          <p:cNvPr id="7" name="object 7"/>
          <p:cNvPicPr/>
          <p:nvPr/>
        </p:nvPicPr>
        <p:blipFill>
          <a:blip r:embed="rId3" cstate="print"/>
          <a:stretch>
            <a:fillRect/>
          </a:stretch>
        </p:blipFill>
        <p:spPr>
          <a:xfrm>
            <a:off x="8348352" y="2362418"/>
            <a:ext cx="70908" cy="70805"/>
          </a:xfrm>
          <a:prstGeom prst="rect">
            <a:avLst/>
          </a:prstGeom>
        </p:spPr>
      </p:pic>
      <p:sp>
        <p:nvSpPr>
          <p:cNvPr id="8" name="object 8"/>
          <p:cNvSpPr/>
          <p:nvPr/>
        </p:nvSpPr>
        <p:spPr>
          <a:xfrm>
            <a:off x="8357982" y="2021775"/>
            <a:ext cx="414052" cy="898570"/>
          </a:xfrm>
          <a:custGeom>
            <a:avLst/>
            <a:gdLst/>
            <a:ahLst/>
            <a:cxnLst/>
            <a:rect l="l" t="t" r="r" b="b"/>
            <a:pathLst>
              <a:path w="511175" h="1109345">
                <a:moveTo>
                  <a:pt x="30480" y="6794"/>
                </a:moveTo>
                <a:lnTo>
                  <a:pt x="23672" y="0"/>
                </a:lnTo>
                <a:lnTo>
                  <a:pt x="6794" y="0"/>
                </a:lnTo>
                <a:lnTo>
                  <a:pt x="0" y="6794"/>
                </a:lnTo>
                <a:lnTo>
                  <a:pt x="0" y="23672"/>
                </a:lnTo>
                <a:lnTo>
                  <a:pt x="6794" y="30480"/>
                </a:lnTo>
                <a:lnTo>
                  <a:pt x="15240" y="30480"/>
                </a:lnTo>
                <a:lnTo>
                  <a:pt x="23672" y="30480"/>
                </a:lnTo>
                <a:lnTo>
                  <a:pt x="30480" y="23672"/>
                </a:lnTo>
                <a:lnTo>
                  <a:pt x="30480" y="6794"/>
                </a:lnTo>
                <a:close/>
              </a:path>
              <a:path w="511175" h="1109345">
                <a:moveTo>
                  <a:pt x="371538" y="922401"/>
                </a:moveTo>
                <a:lnTo>
                  <a:pt x="369125" y="910577"/>
                </a:lnTo>
                <a:lnTo>
                  <a:pt x="362572" y="900887"/>
                </a:lnTo>
                <a:lnTo>
                  <a:pt x="352882" y="894334"/>
                </a:lnTo>
                <a:lnTo>
                  <a:pt x="341058" y="891921"/>
                </a:lnTo>
                <a:lnTo>
                  <a:pt x="329145" y="894334"/>
                </a:lnTo>
                <a:lnTo>
                  <a:pt x="319417" y="900887"/>
                </a:lnTo>
                <a:lnTo>
                  <a:pt x="312851" y="910577"/>
                </a:lnTo>
                <a:lnTo>
                  <a:pt x="310451" y="922401"/>
                </a:lnTo>
                <a:lnTo>
                  <a:pt x="312851" y="934313"/>
                </a:lnTo>
                <a:lnTo>
                  <a:pt x="319417" y="944041"/>
                </a:lnTo>
                <a:lnTo>
                  <a:pt x="329145" y="950607"/>
                </a:lnTo>
                <a:lnTo>
                  <a:pt x="341058" y="953008"/>
                </a:lnTo>
                <a:lnTo>
                  <a:pt x="352882" y="950607"/>
                </a:lnTo>
                <a:lnTo>
                  <a:pt x="362572" y="944041"/>
                </a:lnTo>
                <a:lnTo>
                  <a:pt x="369125" y="934313"/>
                </a:lnTo>
                <a:lnTo>
                  <a:pt x="371538" y="922401"/>
                </a:lnTo>
                <a:close/>
              </a:path>
              <a:path w="511175" h="1109345">
                <a:moveTo>
                  <a:pt x="510679" y="1085367"/>
                </a:moveTo>
                <a:lnTo>
                  <a:pt x="503885" y="1078572"/>
                </a:lnTo>
                <a:lnTo>
                  <a:pt x="487006" y="1078572"/>
                </a:lnTo>
                <a:lnTo>
                  <a:pt x="480199" y="1085367"/>
                </a:lnTo>
                <a:lnTo>
                  <a:pt x="480199" y="1102131"/>
                </a:lnTo>
                <a:lnTo>
                  <a:pt x="487006" y="1109052"/>
                </a:lnTo>
                <a:lnTo>
                  <a:pt x="495439" y="1109052"/>
                </a:lnTo>
                <a:lnTo>
                  <a:pt x="503885" y="1109052"/>
                </a:lnTo>
                <a:lnTo>
                  <a:pt x="510679" y="1102131"/>
                </a:lnTo>
                <a:lnTo>
                  <a:pt x="510679" y="1085367"/>
                </a:lnTo>
                <a:close/>
              </a:path>
            </a:pathLst>
          </a:custGeom>
          <a:solidFill>
            <a:srgbClr val="FFFFFF"/>
          </a:solidFill>
        </p:spPr>
        <p:txBody>
          <a:bodyPr wrap="square" lIns="0" tIns="0" rIns="0" bIns="0" rtlCol="0"/>
          <a:lstStyle/>
          <a:p>
            <a:endParaRPr sz="1134" dirty="0"/>
          </a:p>
        </p:txBody>
      </p:sp>
      <p:pic>
        <p:nvPicPr>
          <p:cNvPr id="9" name="object 9"/>
          <p:cNvPicPr/>
          <p:nvPr/>
        </p:nvPicPr>
        <p:blipFill>
          <a:blip r:embed="rId4" cstate="print"/>
          <a:stretch>
            <a:fillRect/>
          </a:stretch>
        </p:blipFill>
        <p:spPr>
          <a:xfrm>
            <a:off x="8462540" y="2618909"/>
            <a:ext cx="70908" cy="70908"/>
          </a:xfrm>
          <a:prstGeom prst="rect">
            <a:avLst/>
          </a:prstGeom>
        </p:spPr>
      </p:pic>
      <p:sp>
        <p:nvSpPr>
          <p:cNvPr id="10" name="object 10"/>
          <p:cNvSpPr/>
          <p:nvPr/>
        </p:nvSpPr>
        <p:spPr>
          <a:xfrm>
            <a:off x="6578723" y="1643625"/>
            <a:ext cx="1994135" cy="863079"/>
          </a:xfrm>
          <a:custGeom>
            <a:avLst/>
            <a:gdLst/>
            <a:ahLst/>
            <a:cxnLst/>
            <a:rect l="l" t="t" r="r" b="b"/>
            <a:pathLst>
              <a:path w="2461895" h="1065530">
                <a:moveTo>
                  <a:pt x="30480" y="6794"/>
                </a:moveTo>
                <a:lnTo>
                  <a:pt x="23672" y="0"/>
                </a:lnTo>
                <a:lnTo>
                  <a:pt x="6921" y="0"/>
                </a:lnTo>
                <a:lnTo>
                  <a:pt x="0" y="6794"/>
                </a:lnTo>
                <a:lnTo>
                  <a:pt x="0" y="23545"/>
                </a:lnTo>
                <a:lnTo>
                  <a:pt x="6921" y="30353"/>
                </a:lnTo>
                <a:lnTo>
                  <a:pt x="15240" y="30353"/>
                </a:lnTo>
                <a:lnTo>
                  <a:pt x="23672" y="30353"/>
                </a:lnTo>
                <a:lnTo>
                  <a:pt x="30480" y="23545"/>
                </a:lnTo>
                <a:lnTo>
                  <a:pt x="30480" y="6794"/>
                </a:lnTo>
                <a:close/>
              </a:path>
              <a:path w="2461895" h="1065530">
                <a:moveTo>
                  <a:pt x="2452903" y="1034491"/>
                </a:moveTo>
                <a:lnTo>
                  <a:pt x="2450490" y="1022654"/>
                </a:lnTo>
                <a:lnTo>
                  <a:pt x="2443924" y="1012964"/>
                </a:lnTo>
                <a:lnTo>
                  <a:pt x="2434196" y="1006411"/>
                </a:lnTo>
                <a:lnTo>
                  <a:pt x="2422296" y="1004011"/>
                </a:lnTo>
                <a:lnTo>
                  <a:pt x="2410409" y="1006411"/>
                </a:lnTo>
                <a:lnTo>
                  <a:pt x="2400731" y="1012964"/>
                </a:lnTo>
                <a:lnTo>
                  <a:pt x="2394204" y="1022654"/>
                </a:lnTo>
                <a:lnTo>
                  <a:pt x="2391816" y="1034491"/>
                </a:lnTo>
                <a:lnTo>
                  <a:pt x="2394204" y="1046391"/>
                </a:lnTo>
                <a:lnTo>
                  <a:pt x="2400731" y="1056119"/>
                </a:lnTo>
                <a:lnTo>
                  <a:pt x="2410409" y="1062685"/>
                </a:lnTo>
                <a:lnTo>
                  <a:pt x="2422296" y="1065098"/>
                </a:lnTo>
                <a:lnTo>
                  <a:pt x="2434196" y="1062685"/>
                </a:lnTo>
                <a:lnTo>
                  <a:pt x="2443924" y="1056119"/>
                </a:lnTo>
                <a:lnTo>
                  <a:pt x="2450490" y="1046391"/>
                </a:lnTo>
                <a:lnTo>
                  <a:pt x="2452903" y="1034491"/>
                </a:lnTo>
                <a:close/>
              </a:path>
              <a:path w="2461895" h="1065530">
                <a:moveTo>
                  <a:pt x="2461895" y="796721"/>
                </a:moveTo>
                <a:lnTo>
                  <a:pt x="2454973" y="789914"/>
                </a:lnTo>
                <a:lnTo>
                  <a:pt x="2438222" y="789914"/>
                </a:lnTo>
                <a:lnTo>
                  <a:pt x="2431415" y="796721"/>
                </a:lnTo>
                <a:lnTo>
                  <a:pt x="2431415" y="813600"/>
                </a:lnTo>
                <a:lnTo>
                  <a:pt x="2438222" y="820394"/>
                </a:lnTo>
                <a:lnTo>
                  <a:pt x="2446655" y="820394"/>
                </a:lnTo>
                <a:lnTo>
                  <a:pt x="2454973" y="820394"/>
                </a:lnTo>
                <a:lnTo>
                  <a:pt x="2461895" y="813600"/>
                </a:lnTo>
                <a:lnTo>
                  <a:pt x="2461895" y="796721"/>
                </a:lnTo>
                <a:close/>
              </a:path>
            </a:pathLst>
          </a:custGeom>
          <a:solidFill>
            <a:srgbClr val="FFFFFF"/>
          </a:solidFill>
        </p:spPr>
        <p:txBody>
          <a:bodyPr wrap="square" lIns="0" tIns="0" rIns="0" bIns="0" rtlCol="0"/>
          <a:lstStyle/>
          <a:p>
            <a:endParaRPr sz="1134" dirty="0"/>
          </a:p>
        </p:txBody>
      </p:sp>
      <p:pic>
        <p:nvPicPr>
          <p:cNvPr id="11" name="object 11"/>
          <p:cNvPicPr/>
          <p:nvPr/>
        </p:nvPicPr>
        <p:blipFill>
          <a:blip r:embed="rId5" cstate="print"/>
          <a:stretch>
            <a:fillRect/>
          </a:stretch>
        </p:blipFill>
        <p:spPr>
          <a:xfrm>
            <a:off x="6021657" y="3705714"/>
            <a:ext cx="70898" cy="70805"/>
          </a:xfrm>
          <a:prstGeom prst="rect">
            <a:avLst/>
          </a:prstGeom>
        </p:spPr>
      </p:pic>
      <p:sp>
        <p:nvSpPr>
          <p:cNvPr id="12" name="object 12"/>
          <p:cNvSpPr/>
          <p:nvPr/>
        </p:nvSpPr>
        <p:spPr>
          <a:xfrm>
            <a:off x="5750454" y="2744231"/>
            <a:ext cx="332784" cy="1373315"/>
          </a:xfrm>
          <a:custGeom>
            <a:avLst/>
            <a:gdLst/>
            <a:ahLst/>
            <a:cxnLst/>
            <a:rect l="l" t="t" r="r" b="b"/>
            <a:pathLst>
              <a:path w="410845" h="1695450">
                <a:moveTo>
                  <a:pt x="60960" y="401535"/>
                </a:moveTo>
                <a:lnTo>
                  <a:pt x="58572" y="389648"/>
                </a:lnTo>
                <a:lnTo>
                  <a:pt x="52044" y="379958"/>
                </a:lnTo>
                <a:lnTo>
                  <a:pt x="42354" y="373443"/>
                </a:lnTo>
                <a:lnTo>
                  <a:pt x="30480" y="371055"/>
                </a:lnTo>
                <a:lnTo>
                  <a:pt x="18592" y="373443"/>
                </a:lnTo>
                <a:lnTo>
                  <a:pt x="8902" y="379958"/>
                </a:lnTo>
                <a:lnTo>
                  <a:pt x="2387" y="389648"/>
                </a:lnTo>
                <a:lnTo>
                  <a:pt x="0" y="401535"/>
                </a:lnTo>
                <a:lnTo>
                  <a:pt x="2387" y="413410"/>
                </a:lnTo>
                <a:lnTo>
                  <a:pt x="8902" y="423100"/>
                </a:lnTo>
                <a:lnTo>
                  <a:pt x="18592" y="429628"/>
                </a:lnTo>
                <a:lnTo>
                  <a:pt x="30480" y="432015"/>
                </a:lnTo>
                <a:lnTo>
                  <a:pt x="42354" y="429628"/>
                </a:lnTo>
                <a:lnTo>
                  <a:pt x="52044" y="423100"/>
                </a:lnTo>
                <a:lnTo>
                  <a:pt x="58572" y="413410"/>
                </a:lnTo>
                <a:lnTo>
                  <a:pt x="60960" y="401535"/>
                </a:lnTo>
                <a:close/>
              </a:path>
              <a:path w="410845" h="1695450">
                <a:moveTo>
                  <a:pt x="100012" y="772452"/>
                </a:moveTo>
                <a:lnTo>
                  <a:pt x="97599" y="760628"/>
                </a:lnTo>
                <a:lnTo>
                  <a:pt x="91033" y="750938"/>
                </a:lnTo>
                <a:lnTo>
                  <a:pt x="81305" y="744385"/>
                </a:lnTo>
                <a:lnTo>
                  <a:pt x="69405" y="741972"/>
                </a:lnTo>
                <a:lnTo>
                  <a:pt x="57569" y="744385"/>
                </a:lnTo>
                <a:lnTo>
                  <a:pt x="47879" y="750938"/>
                </a:lnTo>
                <a:lnTo>
                  <a:pt x="41325" y="760628"/>
                </a:lnTo>
                <a:lnTo>
                  <a:pt x="38925" y="772452"/>
                </a:lnTo>
                <a:lnTo>
                  <a:pt x="41325" y="784352"/>
                </a:lnTo>
                <a:lnTo>
                  <a:pt x="47879" y="794092"/>
                </a:lnTo>
                <a:lnTo>
                  <a:pt x="57569" y="800658"/>
                </a:lnTo>
                <a:lnTo>
                  <a:pt x="69405" y="803059"/>
                </a:lnTo>
                <a:lnTo>
                  <a:pt x="81305" y="800658"/>
                </a:lnTo>
                <a:lnTo>
                  <a:pt x="91033" y="794092"/>
                </a:lnTo>
                <a:lnTo>
                  <a:pt x="97599" y="784352"/>
                </a:lnTo>
                <a:lnTo>
                  <a:pt x="100012" y="772452"/>
                </a:lnTo>
                <a:close/>
              </a:path>
              <a:path w="410845" h="1695450">
                <a:moveTo>
                  <a:pt x="100012" y="30480"/>
                </a:moveTo>
                <a:lnTo>
                  <a:pt x="97599" y="18656"/>
                </a:lnTo>
                <a:lnTo>
                  <a:pt x="91033" y="8966"/>
                </a:lnTo>
                <a:lnTo>
                  <a:pt x="81305" y="2413"/>
                </a:lnTo>
                <a:lnTo>
                  <a:pt x="69405" y="0"/>
                </a:lnTo>
                <a:lnTo>
                  <a:pt x="57569" y="2413"/>
                </a:lnTo>
                <a:lnTo>
                  <a:pt x="47879" y="8966"/>
                </a:lnTo>
                <a:lnTo>
                  <a:pt x="41325" y="18656"/>
                </a:lnTo>
                <a:lnTo>
                  <a:pt x="38925" y="30480"/>
                </a:lnTo>
                <a:lnTo>
                  <a:pt x="41325" y="42392"/>
                </a:lnTo>
                <a:lnTo>
                  <a:pt x="47879" y="52120"/>
                </a:lnTo>
                <a:lnTo>
                  <a:pt x="57569" y="58686"/>
                </a:lnTo>
                <a:lnTo>
                  <a:pt x="69405" y="61087"/>
                </a:lnTo>
                <a:lnTo>
                  <a:pt x="81305" y="58686"/>
                </a:lnTo>
                <a:lnTo>
                  <a:pt x="91033" y="52120"/>
                </a:lnTo>
                <a:lnTo>
                  <a:pt x="97599" y="42392"/>
                </a:lnTo>
                <a:lnTo>
                  <a:pt x="100012" y="30480"/>
                </a:lnTo>
                <a:close/>
              </a:path>
              <a:path w="410845" h="1695450">
                <a:moveTo>
                  <a:pt x="175653" y="1348244"/>
                </a:moveTo>
                <a:lnTo>
                  <a:pt x="168846" y="1341437"/>
                </a:lnTo>
                <a:lnTo>
                  <a:pt x="160413" y="1341437"/>
                </a:lnTo>
                <a:lnTo>
                  <a:pt x="152095" y="1341437"/>
                </a:lnTo>
                <a:lnTo>
                  <a:pt x="145173" y="1348244"/>
                </a:lnTo>
                <a:lnTo>
                  <a:pt x="145173" y="1365123"/>
                </a:lnTo>
                <a:lnTo>
                  <a:pt x="152095" y="1371917"/>
                </a:lnTo>
                <a:lnTo>
                  <a:pt x="168846" y="1371917"/>
                </a:lnTo>
                <a:lnTo>
                  <a:pt x="175653" y="1365123"/>
                </a:lnTo>
                <a:lnTo>
                  <a:pt x="175653" y="1348244"/>
                </a:lnTo>
                <a:close/>
              </a:path>
              <a:path w="410845" h="1695450">
                <a:moveTo>
                  <a:pt x="215265" y="1127353"/>
                </a:moveTo>
                <a:lnTo>
                  <a:pt x="212864" y="1115441"/>
                </a:lnTo>
                <a:lnTo>
                  <a:pt x="206349" y="1105712"/>
                </a:lnTo>
                <a:lnTo>
                  <a:pt x="196659" y="1099146"/>
                </a:lnTo>
                <a:lnTo>
                  <a:pt x="184785" y="1096746"/>
                </a:lnTo>
                <a:lnTo>
                  <a:pt x="172872" y="1099146"/>
                </a:lnTo>
                <a:lnTo>
                  <a:pt x="163144" y="1105712"/>
                </a:lnTo>
                <a:lnTo>
                  <a:pt x="156578" y="1115441"/>
                </a:lnTo>
                <a:lnTo>
                  <a:pt x="154178" y="1127353"/>
                </a:lnTo>
                <a:lnTo>
                  <a:pt x="156578" y="1139177"/>
                </a:lnTo>
                <a:lnTo>
                  <a:pt x="163144" y="1148867"/>
                </a:lnTo>
                <a:lnTo>
                  <a:pt x="172872" y="1155420"/>
                </a:lnTo>
                <a:lnTo>
                  <a:pt x="184785" y="1157833"/>
                </a:lnTo>
                <a:lnTo>
                  <a:pt x="196659" y="1155420"/>
                </a:lnTo>
                <a:lnTo>
                  <a:pt x="206349" y="1148867"/>
                </a:lnTo>
                <a:lnTo>
                  <a:pt x="212864" y="1139177"/>
                </a:lnTo>
                <a:lnTo>
                  <a:pt x="215265" y="1127353"/>
                </a:lnTo>
                <a:close/>
              </a:path>
              <a:path w="410845" h="1695450">
                <a:moveTo>
                  <a:pt x="401777" y="1450289"/>
                </a:moveTo>
                <a:lnTo>
                  <a:pt x="399389" y="1438414"/>
                </a:lnTo>
                <a:lnTo>
                  <a:pt x="392861" y="1428724"/>
                </a:lnTo>
                <a:lnTo>
                  <a:pt x="383171" y="1422196"/>
                </a:lnTo>
                <a:lnTo>
                  <a:pt x="371297" y="1419809"/>
                </a:lnTo>
                <a:lnTo>
                  <a:pt x="359397" y="1422196"/>
                </a:lnTo>
                <a:lnTo>
                  <a:pt x="349656" y="1428724"/>
                </a:lnTo>
                <a:lnTo>
                  <a:pt x="343090" y="1438414"/>
                </a:lnTo>
                <a:lnTo>
                  <a:pt x="340690" y="1450289"/>
                </a:lnTo>
                <a:lnTo>
                  <a:pt x="343090" y="1462201"/>
                </a:lnTo>
                <a:lnTo>
                  <a:pt x="349656" y="1471930"/>
                </a:lnTo>
                <a:lnTo>
                  <a:pt x="359397" y="1478495"/>
                </a:lnTo>
                <a:lnTo>
                  <a:pt x="371297" y="1480896"/>
                </a:lnTo>
                <a:lnTo>
                  <a:pt x="383171" y="1478495"/>
                </a:lnTo>
                <a:lnTo>
                  <a:pt x="392861" y="1471930"/>
                </a:lnTo>
                <a:lnTo>
                  <a:pt x="399389" y="1462201"/>
                </a:lnTo>
                <a:lnTo>
                  <a:pt x="401777" y="1450289"/>
                </a:lnTo>
                <a:close/>
              </a:path>
              <a:path w="410845" h="1695450">
                <a:moveTo>
                  <a:pt x="410451" y="1671320"/>
                </a:moveTo>
                <a:lnTo>
                  <a:pt x="403656" y="1664512"/>
                </a:lnTo>
                <a:lnTo>
                  <a:pt x="395211" y="1664512"/>
                </a:lnTo>
                <a:lnTo>
                  <a:pt x="386778" y="1664512"/>
                </a:lnTo>
                <a:lnTo>
                  <a:pt x="379971" y="1671320"/>
                </a:lnTo>
                <a:lnTo>
                  <a:pt x="379971" y="1688198"/>
                </a:lnTo>
                <a:lnTo>
                  <a:pt x="386778" y="1694992"/>
                </a:lnTo>
                <a:lnTo>
                  <a:pt x="403656" y="1694992"/>
                </a:lnTo>
                <a:lnTo>
                  <a:pt x="410451" y="1688198"/>
                </a:lnTo>
                <a:lnTo>
                  <a:pt x="410451" y="1671320"/>
                </a:lnTo>
                <a:close/>
              </a:path>
            </a:pathLst>
          </a:custGeom>
          <a:solidFill>
            <a:srgbClr val="FFFFFF"/>
          </a:solidFill>
        </p:spPr>
        <p:txBody>
          <a:bodyPr wrap="square" lIns="0" tIns="0" rIns="0" bIns="0" rtlCol="0"/>
          <a:lstStyle/>
          <a:p>
            <a:endParaRPr sz="1134" dirty="0"/>
          </a:p>
        </p:txBody>
      </p:sp>
      <p:pic>
        <p:nvPicPr>
          <p:cNvPr id="13" name="object 13"/>
          <p:cNvPicPr/>
          <p:nvPr/>
        </p:nvPicPr>
        <p:blipFill>
          <a:blip r:embed="rId6" cstate="print"/>
          <a:stretch>
            <a:fillRect/>
          </a:stretch>
        </p:blipFill>
        <p:spPr>
          <a:xfrm>
            <a:off x="5907471" y="3449119"/>
            <a:ext cx="70908" cy="70908"/>
          </a:xfrm>
          <a:prstGeom prst="rect">
            <a:avLst/>
          </a:prstGeom>
        </p:spPr>
      </p:pic>
      <p:sp>
        <p:nvSpPr>
          <p:cNvPr id="14" name="object 14"/>
          <p:cNvSpPr/>
          <p:nvPr/>
        </p:nvSpPr>
        <p:spPr>
          <a:xfrm>
            <a:off x="5669280" y="1543625"/>
            <a:ext cx="1242155" cy="2016766"/>
          </a:xfrm>
          <a:custGeom>
            <a:avLst/>
            <a:gdLst/>
            <a:ahLst/>
            <a:cxnLst/>
            <a:rect l="l" t="t" r="r" b="b"/>
            <a:pathLst>
              <a:path w="1533525" h="2489835">
                <a:moveTo>
                  <a:pt x="30480" y="2075078"/>
                </a:moveTo>
                <a:lnTo>
                  <a:pt x="23672" y="2068156"/>
                </a:lnTo>
                <a:lnTo>
                  <a:pt x="15240" y="2068156"/>
                </a:lnTo>
                <a:lnTo>
                  <a:pt x="6807" y="2068156"/>
                </a:lnTo>
                <a:lnTo>
                  <a:pt x="0" y="2075078"/>
                </a:lnTo>
                <a:lnTo>
                  <a:pt x="0" y="2091842"/>
                </a:lnTo>
                <a:lnTo>
                  <a:pt x="6807" y="2098636"/>
                </a:lnTo>
                <a:lnTo>
                  <a:pt x="23672" y="2098636"/>
                </a:lnTo>
                <a:lnTo>
                  <a:pt x="30480" y="2091842"/>
                </a:lnTo>
                <a:lnTo>
                  <a:pt x="30480" y="2075078"/>
                </a:lnTo>
                <a:close/>
              </a:path>
              <a:path w="1533525" h="2489835">
                <a:moveTo>
                  <a:pt x="30480" y="1675676"/>
                </a:moveTo>
                <a:lnTo>
                  <a:pt x="23672" y="1668881"/>
                </a:lnTo>
                <a:lnTo>
                  <a:pt x="15240" y="1668881"/>
                </a:lnTo>
                <a:lnTo>
                  <a:pt x="6807" y="1668881"/>
                </a:lnTo>
                <a:lnTo>
                  <a:pt x="0" y="1675676"/>
                </a:lnTo>
                <a:lnTo>
                  <a:pt x="0" y="1692440"/>
                </a:lnTo>
                <a:lnTo>
                  <a:pt x="6807" y="1699361"/>
                </a:lnTo>
                <a:lnTo>
                  <a:pt x="23672" y="1699361"/>
                </a:lnTo>
                <a:lnTo>
                  <a:pt x="30480" y="1692440"/>
                </a:lnTo>
                <a:lnTo>
                  <a:pt x="30480" y="1675676"/>
                </a:lnTo>
                <a:close/>
              </a:path>
              <a:path w="1533525" h="2489835">
                <a:moveTo>
                  <a:pt x="113499" y="2465616"/>
                </a:moveTo>
                <a:lnTo>
                  <a:pt x="106692" y="2458821"/>
                </a:lnTo>
                <a:lnTo>
                  <a:pt x="98259" y="2458821"/>
                </a:lnTo>
                <a:lnTo>
                  <a:pt x="89814" y="2458821"/>
                </a:lnTo>
                <a:lnTo>
                  <a:pt x="83019" y="2465616"/>
                </a:lnTo>
                <a:lnTo>
                  <a:pt x="83019" y="2482494"/>
                </a:lnTo>
                <a:lnTo>
                  <a:pt x="89814" y="2489301"/>
                </a:lnTo>
                <a:lnTo>
                  <a:pt x="106692" y="2489301"/>
                </a:lnTo>
                <a:lnTo>
                  <a:pt x="113499" y="2482494"/>
                </a:lnTo>
                <a:lnTo>
                  <a:pt x="113499" y="2465616"/>
                </a:lnTo>
                <a:close/>
              </a:path>
              <a:path w="1533525" h="2489835">
                <a:moveTo>
                  <a:pt x="113499" y="1285024"/>
                </a:moveTo>
                <a:lnTo>
                  <a:pt x="106692" y="1278216"/>
                </a:lnTo>
                <a:lnTo>
                  <a:pt x="89814" y="1278216"/>
                </a:lnTo>
                <a:lnTo>
                  <a:pt x="83019" y="1285024"/>
                </a:lnTo>
                <a:lnTo>
                  <a:pt x="83019" y="1301902"/>
                </a:lnTo>
                <a:lnTo>
                  <a:pt x="89814" y="1308696"/>
                </a:lnTo>
                <a:lnTo>
                  <a:pt x="98259" y="1308696"/>
                </a:lnTo>
                <a:lnTo>
                  <a:pt x="106692" y="1308696"/>
                </a:lnTo>
                <a:lnTo>
                  <a:pt x="113499" y="1301902"/>
                </a:lnTo>
                <a:lnTo>
                  <a:pt x="113499" y="1285024"/>
                </a:lnTo>
                <a:close/>
              </a:path>
              <a:path w="1533525" h="2489835">
                <a:moveTo>
                  <a:pt x="1368767" y="1548815"/>
                </a:moveTo>
                <a:lnTo>
                  <a:pt x="1361084" y="1541005"/>
                </a:lnTo>
                <a:lnTo>
                  <a:pt x="1341932" y="1541005"/>
                </a:lnTo>
                <a:lnTo>
                  <a:pt x="1334122" y="1548815"/>
                </a:lnTo>
                <a:lnTo>
                  <a:pt x="1334122" y="1567954"/>
                </a:lnTo>
                <a:lnTo>
                  <a:pt x="1341932" y="1575765"/>
                </a:lnTo>
                <a:lnTo>
                  <a:pt x="1351508" y="1575765"/>
                </a:lnTo>
                <a:lnTo>
                  <a:pt x="1361084" y="1575765"/>
                </a:lnTo>
                <a:lnTo>
                  <a:pt x="1368767" y="1567954"/>
                </a:lnTo>
                <a:lnTo>
                  <a:pt x="1368767" y="1548815"/>
                </a:lnTo>
                <a:close/>
              </a:path>
              <a:path w="1533525" h="2489835">
                <a:moveTo>
                  <a:pt x="1448739" y="2309558"/>
                </a:moveTo>
                <a:lnTo>
                  <a:pt x="1441056" y="2301875"/>
                </a:lnTo>
                <a:lnTo>
                  <a:pt x="1421790" y="2301875"/>
                </a:lnTo>
                <a:lnTo>
                  <a:pt x="1414106" y="2309558"/>
                </a:lnTo>
                <a:lnTo>
                  <a:pt x="1414106" y="2328837"/>
                </a:lnTo>
                <a:lnTo>
                  <a:pt x="1421790" y="2336520"/>
                </a:lnTo>
                <a:lnTo>
                  <a:pt x="1441056" y="2336520"/>
                </a:lnTo>
                <a:lnTo>
                  <a:pt x="1448739" y="2328837"/>
                </a:lnTo>
                <a:lnTo>
                  <a:pt x="1448739" y="2319261"/>
                </a:lnTo>
                <a:lnTo>
                  <a:pt x="1448739" y="2309558"/>
                </a:lnTo>
                <a:close/>
              </a:path>
              <a:path w="1533525" h="2489835">
                <a:moveTo>
                  <a:pt x="1448739" y="1438694"/>
                </a:moveTo>
                <a:lnTo>
                  <a:pt x="1441056" y="1431010"/>
                </a:lnTo>
                <a:lnTo>
                  <a:pt x="1431480" y="1431010"/>
                </a:lnTo>
                <a:lnTo>
                  <a:pt x="1421777" y="1431010"/>
                </a:lnTo>
                <a:lnTo>
                  <a:pt x="1414094" y="1438694"/>
                </a:lnTo>
                <a:lnTo>
                  <a:pt x="1414094" y="1457960"/>
                </a:lnTo>
                <a:lnTo>
                  <a:pt x="1421777" y="1465643"/>
                </a:lnTo>
                <a:lnTo>
                  <a:pt x="1441056" y="1465643"/>
                </a:lnTo>
                <a:lnTo>
                  <a:pt x="1448739" y="1457960"/>
                </a:lnTo>
                <a:lnTo>
                  <a:pt x="1448739" y="1438694"/>
                </a:lnTo>
                <a:close/>
              </a:path>
              <a:path w="1533525" h="2489835">
                <a:moveTo>
                  <a:pt x="1533093" y="6794"/>
                </a:moveTo>
                <a:lnTo>
                  <a:pt x="1526286" y="0"/>
                </a:lnTo>
                <a:lnTo>
                  <a:pt x="1509407" y="0"/>
                </a:lnTo>
                <a:lnTo>
                  <a:pt x="1502613" y="6794"/>
                </a:lnTo>
                <a:lnTo>
                  <a:pt x="1502613" y="23672"/>
                </a:lnTo>
                <a:lnTo>
                  <a:pt x="1509407" y="30480"/>
                </a:lnTo>
                <a:lnTo>
                  <a:pt x="1517853" y="30480"/>
                </a:lnTo>
                <a:lnTo>
                  <a:pt x="1526286" y="30480"/>
                </a:lnTo>
                <a:lnTo>
                  <a:pt x="1533093" y="23672"/>
                </a:lnTo>
                <a:lnTo>
                  <a:pt x="1533093" y="6794"/>
                </a:lnTo>
                <a:close/>
              </a:path>
            </a:pathLst>
          </a:custGeom>
          <a:solidFill>
            <a:srgbClr val="FFFFFF"/>
          </a:solidFill>
        </p:spPr>
        <p:txBody>
          <a:bodyPr wrap="square" lIns="0" tIns="0" rIns="0" bIns="0" rtlCol="0"/>
          <a:lstStyle/>
          <a:p>
            <a:endParaRPr sz="1134" dirty="0"/>
          </a:p>
        </p:txBody>
      </p:sp>
      <p:pic>
        <p:nvPicPr>
          <p:cNvPr id="15" name="object 15"/>
          <p:cNvPicPr/>
          <p:nvPr/>
        </p:nvPicPr>
        <p:blipFill>
          <a:blip r:embed="rId7" cstate="print"/>
          <a:stretch>
            <a:fillRect/>
          </a:stretch>
        </p:blipFill>
        <p:spPr>
          <a:xfrm>
            <a:off x="6905776" y="1720095"/>
            <a:ext cx="70795" cy="70908"/>
          </a:xfrm>
          <a:prstGeom prst="rect">
            <a:avLst/>
          </a:prstGeom>
        </p:spPr>
      </p:pic>
      <p:sp>
        <p:nvSpPr>
          <p:cNvPr id="16" name="object 16"/>
          <p:cNvSpPr/>
          <p:nvPr/>
        </p:nvSpPr>
        <p:spPr>
          <a:xfrm>
            <a:off x="6749075" y="1670207"/>
            <a:ext cx="345128" cy="2861844"/>
          </a:xfrm>
          <a:custGeom>
            <a:avLst/>
            <a:gdLst/>
            <a:ahLst/>
            <a:cxnLst/>
            <a:rect l="l" t="t" r="r" b="b"/>
            <a:pathLst>
              <a:path w="426084" h="3533140">
                <a:moveTo>
                  <a:pt x="61087" y="30480"/>
                </a:moveTo>
                <a:lnTo>
                  <a:pt x="58686" y="18592"/>
                </a:lnTo>
                <a:lnTo>
                  <a:pt x="52171" y="8902"/>
                </a:lnTo>
                <a:lnTo>
                  <a:pt x="42481" y="2387"/>
                </a:lnTo>
                <a:lnTo>
                  <a:pt x="30607" y="0"/>
                </a:lnTo>
                <a:lnTo>
                  <a:pt x="18694" y="2387"/>
                </a:lnTo>
                <a:lnTo>
                  <a:pt x="8966" y="8902"/>
                </a:lnTo>
                <a:lnTo>
                  <a:pt x="2400" y="18592"/>
                </a:lnTo>
                <a:lnTo>
                  <a:pt x="0" y="30480"/>
                </a:lnTo>
                <a:lnTo>
                  <a:pt x="2400" y="42354"/>
                </a:lnTo>
                <a:lnTo>
                  <a:pt x="8966" y="52044"/>
                </a:lnTo>
                <a:lnTo>
                  <a:pt x="18694" y="58572"/>
                </a:lnTo>
                <a:lnTo>
                  <a:pt x="30607" y="60960"/>
                </a:lnTo>
                <a:lnTo>
                  <a:pt x="42481" y="58572"/>
                </a:lnTo>
                <a:lnTo>
                  <a:pt x="52171" y="52044"/>
                </a:lnTo>
                <a:lnTo>
                  <a:pt x="58686" y="42354"/>
                </a:lnTo>
                <a:lnTo>
                  <a:pt x="61087" y="30480"/>
                </a:lnTo>
                <a:close/>
              </a:path>
              <a:path w="426084" h="3533140">
                <a:moveTo>
                  <a:pt x="425919" y="3502075"/>
                </a:moveTo>
                <a:lnTo>
                  <a:pt x="423519" y="3490176"/>
                </a:lnTo>
                <a:lnTo>
                  <a:pt x="417004" y="3480447"/>
                </a:lnTo>
                <a:lnTo>
                  <a:pt x="407314" y="3473881"/>
                </a:lnTo>
                <a:lnTo>
                  <a:pt x="395439" y="3471468"/>
                </a:lnTo>
                <a:lnTo>
                  <a:pt x="383552" y="3473881"/>
                </a:lnTo>
                <a:lnTo>
                  <a:pt x="373862" y="3480447"/>
                </a:lnTo>
                <a:lnTo>
                  <a:pt x="367347" y="3490176"/>
                </a:lnTo>
                <a:lnTo>
                  <a:pt x="364959" y="3502075"/>
                </a:lnTo>
                <a:lnTo>
                  <a:pt x="367347" y="3513963"/>
                </a:lnTo>
                <a:lnTo>
                  <a:pt x="373862" y="3523653"/>
                </a:lnTo>
                <a:lnTo>
                  <a:pt x="383552" y="3530168"/>
                </a:lnTo>
                <a:lnTo>
                  <a:pt x="395439" y="3532555"/>
                </a:lnTo>
                <a:lnTo>
                  <a:pt x="407314" y="3530168"/>
                </a:lnTo>
                <a:lnTo>
                  <a:pt x="417004" y="3523653"/>
                </a:lnTo>
                <a:lnTo>
                  <a:pt x="423519" y="3513963"/>
                </a:lnTo>
                <a:lnTo>
                  <a:pt x="425919" y="3502075"/>
                </a:lnTo>
                <a:close/>
              </a:path>
            </a:pathLst>
          </a:custGeom>
          <a:solidFill>
            <a:srgbClr val="FFFFFF"/>
          </a:solidFill>
        </p:spPr>
        <p:txBody>
          <a:bodyPr wrap="square" lIns="0" tIns="0" rIns="0" bIns="0" rtlCol="0"/>
          <a:lstStyle/>
          <a:p>
            <a:endParaRPr sz="1134" dirty="0"/>
          </a:p>
        </p:txBody>
      </p:sp>
      <p:pic>
        <p:nvPicPr>
          <p:cNvPr id="17" name="object 17"/>
          <p:cNvPicPr/>
          <p:nvPr/>
        </p:nvPicPr>
        <p:blipFill>
          <a:blip r:embed="rId8" cstate="print"/>
          <a:stretch>
            <a:fillRect/>
          </a:stretch>
        </p:blipFill>
        <p:spPr>
          <a:xfrm>
            <a:off x="7797323" y="4100674"/>
            <a:ext cx="87542" cy="87532"/>
          </a:xfrm>
          <a:prstGeom prst="rect">
            <a:avLst/>
          </a:prstGeom>
        </p:spPr>
      </p:pic>
      <p:sp>
        <p:nvSpPr>
          <p:cNvPr id="18" name="object 18"/>
          <p:cNvSpPr/>
          <p:nvPr/>
        </p:nvSpPr>
        <p:spPr>
          <a:xfrm>
            <a:off x="7837506" y="4470736"/>
            <a:ext cx="24689" cy="24689"/>
          </a:xfrm>
          <a:custGeom>
            <a:avLst/>
            <a:gdLst/>
            <a:ahLst/>
            <a:cxnLst/>
            <a:rect l="l" t="t" r="r" b="b"/>
            <a:pathLst>
              <a:path w="30479" h="30479">
                <a:moveTo>
                  <a:pt x="23558" y="0"/>
                </a:moveTo>
                <a:lnTo>
                  <a:pt x="15240" y="0"/>
                </a:lnTo>
                <a:lnTo>
                  <a:pt x="6807" y="0"/>
                </a:lnTo>
                <a:lnTo>
                  <a:pt x="0" y="6794"/>
                </a:lnTo>
                <a:lnTo>
                  <a:pt x="0" y="23545"/>
                </a:lnTo>
                <a:lnTo>
                  <a:pt x="6807" y="30353"/>
                </a:lnTo>
                <a:lnTo>
                  <a:pt x="23558" y="30353"/>
                </a:lnTo>
                <a:lnTo>
                  <a:pt x="30480" y="23545"/>
                </a:lnTo>
                <a:lnTo>
                  <a:pt x="30480" y="6794"/>
                </a:lnTo>
                <a:lnTo>
                  <a:pt x="23558" y="0"/>
                </a:lnTo>
                <a:close/>
              </a:path>
            </a:pathLst>
          </a:custGeom>
          <a:solidFill>
            <a:srgbClr val="FFFFFF"/>
          </a:solidFill>
        </p:spPr>
        <p:txBody>
          <a:bodyPr wrap="square" lIns="0" tIns="0" rIns="0" bIns="0" rtlCol="0"/>
          <a:lstStyle/>
          <a:p>
            <a:endParaRPr sz="1134" dirty="0"/>
          </a:p>
        </p:txBody>
      </p:sp>
      <p:pic>
        <p:nvPicPr>
          <p:cNvPr id="19" name="object 19"/>
          <p:cNvPicPr/>
          <p:nvPr/>
        </p:nvPicPr>
        <p:blipFill>
          <a:blip r:embed="rId9" cstate="print"/>
          <a:stretch>
            <a:fillRect/>
          </a:stretch>
        </p:blipFill>
        <p:spPr>
          <a:xfrm>
            <a:off x="7731382" y="4261224"/>
            <a:ext cx="70898" cy="70805"/>
          </a:xfrm>
          <a:prstGeom prst="rect">
            <a:avLst/>
          </a:prstGeom>
        </p:spPr>
      </p:pic>
      <p:pic>
        <p:nvPicPr>
          <p:cNvPr id="20" name="object 20"/>
          <p:cNvPicPr/>
          <p:nvPr/>
        </p:nvPicPr>
        <p:blipFill>
          <a:blip r:embed="rId10" cstate="print"/>
          <a:stretch>
            <a:fillRect/>
          </a:stretch>
        </p:blipFill>
        <p:spPr>
          <a:xfrm>
            <a:off x="8007329" y="3948160"/>
            <a:ext cx="87439" cy="87429"/>
          </a:xfrm>
          <a:prstGeom prst="rect">
            <a:avLst/>
          </a:prstGeom>
        </p:spPr>
      </p:pic>
      <p:pic>
        <p:nvPicPr>
          <p:cNvPr id="21" name="object 21"/>
          <p:cNvPicPr/>
          <p:nvPr/>
        </p:nvPicPr>
        <p:blipFill>
          <a:blip r:embed="rId11" cstate="print"/>
          <a:stretch>
            <a:fillRect/>
          </a:stretch>
        </p:blipFill>
        <p:spPr>
          <a:xfrm>
            <a:off x="8018099" y="3782764"/>
            <a:ext cx="98034" cy="98045"/>
          </a:xfrm>
          <a:prstGeom prst="rect">
            <a:avLst/>
          </a:prstGeom>
        </p:spPr>
      </p:pic>
      <p:pic>
        <p:nvPicPr>
          <p:cNvPr id="22" name="object 22"/>
          <p:cNvPicPr/>
          <p:nvPr/>
        </p:nvPicPr>
        <p:blipFill>
          <a:blip r:embed="rId12" cstate="print"/>
          <a:stretch>
            <a:fillRect/>
          </a:stretch>
        </p:blipFill>
        <p:spPr>
          <a:xfrm>
            <a:off x="7974628" y="4120764"/>
            <a:ext cx="70795" cy="70908"/>
          </a:xfrm>
          <a:prstGeom prst="rect">
            <a:avLst/>
          </a:prstGeom>
        </p:spPr>
      </p:pic>
      <p:sp>
        <p:nvSpPr>
          <p:cNvPr id="23" name="object 23"/>
          <p:cNvSpPr/>
          <p:nvPr/>
        </p:nvSpPr>
        <p:spPr>
          <a:xfrm>
            <a:off x="7346842" y="4296417"/>
            <a:ext cx="621335" cy="299352"/>
          </a:xfrm>
          <a:custGeom>
            <a:avLst/>
            <a:gdLst/>
            <a:ahLst/>
            <a:cxnLst/>
            <a:rect l="l" t="t" r="r" b="b"/>
            <a:pathLst>
              <a:path w="767079" h="369570">
                <a:moveTo>
                  <a:pt x="60960" y="259842"/>
                </a:moveTo>
                <a:lnTo>
                  <a:pt x="58572" y="247942"/>
                </a:lnTo>
                <a:lnTo>
                  <a:pt x="52044" y="238213"/>
                </a:lnTo>
                <a:lnTo>
                  <a:pt x="42367" y="231648"/>
                </a:lnTo>
                <a:lnTo>
                  <a:pt x="30480" y="229235"/>
                </a:lnTo>
                <a:lnTo>
                  <a:pt x="18592" y="231648"/>
                </a:lnTo>
                <a:lnTo>
                  <a:pt x="8915" y="238213"/>
                </a:lnTo>
                <a:lnTo>
                  <a:pt x="2387" y="247942"/>
                </a:lnTo>
                <a:lnTo>
                  <a:pt x="0" y="259842"/>
                </a:lnTo>
                <a:lnTo>
                  <a:pt x="2387" y="271729"/>
                </a:lnTo>
                <a:lnTo>
                  <a:pt x="8915" y="281419"/>
                </a:lnTo>
                <a:lnTo>
                  <a:pt x="18592" y="287934"/>
                </a:lnTo>
                <a:lnTo>
                  <a:pt x="30480" y="290322"/>
                </a:lnTo>
                <a:lnTo>
                  <a:pt x="42367" y="287934"/>
                </a:lnTo>
                <a:lnTo>
                  <a:pt x="52044" y="281419"/>
                </a:lnTo>
                <a:lnTo>
                  <a:pt x="58572" y="271729"/>
                </a:lnTo>
                <a:lnTo>
                  <a:pt x="60960" y="259842"/>
                </a:lnTo>
                <a:close/>
              </a:path>
              <a:path w="767079" h="369570">
                <a:moveTo>
                  <a:pt x="256374" y="345325"/>
                </a:moveTo>
                <a:lnTo>
                  <a:pt x="249567" y="338531"/>
                </a:lnTo>
                <a:lnTo>
                  <a:pt x="241134" y="338531"/>
                </a:lnTo>
                <a:lnTo>
                  <a:pt x="232689" y="338531"/>
                </a:lnTo>
                <a:lnTo>
                  <a:pt x="225894" y="345325"/>
                </a:lnTo>
                <a:lnTo>
                  <a:pt x="225894" y="362204"/>
                </a:lnTo>
                <a:lnTo>
                  <a:pt x="232689" y="369011"/>
                </a:lnTo>
                <a:lnTo>
                  <a:pt x="249567" y="369011"/>
                </a:lnTo>
                <a:lnTo>
                  <a:pt x="256374" y="362204"/>
                </a:lnTo>
                <a:lnTo>
                  <a:pt x="256374" y="345325"/>
                </a:lnTo>
                <a:close/>
              </a:path>
              <a:path w="767079" h="369570">
                <a:moveTo>
                  <a:pt x="425919" y="182270"/>
                </a:moveTo>
                <a:lnTo>
                  <a:pt x="423519" y="170383"/>
                </a:lnTo>
                <a:lnTo>
                  <a:pt x="416953" y="160693"/>
                </a:lnTo>
                <a:lnTo>
                  <a:pt x="407212" y="154178"/>
                </a:lnTo>
                <a:lnTo>
                  <a:pt x="395312" y="151790"/>
                </a:lnTo>
                <a:lnTo>
                  <a:pt x="383438" y="154178"/>
                </a:lnTo>
                <a:lnTo>
                  <a:pt x="373748" y="160693"/>
                </a:lnTo>
                <a:lnTo>
                  <a:pt x="367220" y="170383"/>
                </a:lnTo>
                <a:lnTo>
                  <a:pt x="364832" y="182270"/>
                </a:lnTo>
                <a:lnTo>
                  <a:pt x="367220" y="194144"/>
                </a:lnTo>
                <a:lnTo>
                  <a:pt x="373748" y="203835"/>
                </a:lnTo>
                <a:lnTo>
                  <a:pt x="383438" y="210362"/>
                </a:lnTo>
                <a:lnTo>
                  <a:pt x="395312" y="212750"/>
                </a:lnTo>
                <a:lnTo>
                  <a:pt x="407212" y="210362"/>
                </a:lnTo>
                <a:lnTo>
                  <a:pt x="416953" y="203835"/>
                </a:lnTo>
                <a:lnTo>
                  <a:pt x="423519" y="194144"/>
                </a:lnTo>
                <a:lnTo>
                  <a:pt x="425919" y="182270"/>
                </a:lnTo>
                <a:close/>
              </a:path>
              <a:path w="767079" h="369570">
                <a:moveTo>
                  <a:pt x="766610" y="30480"/>
                </a:moveTo>
                <a:lnTo>
                  <a:pt x="764222" y="18656"/>
                </a:lnTo>
                <a:lnTo>
                  <a:pt x="757707" y="8966"/>
                </a:lnTo>
                <a:lnTo>
                  <a:pt x="748017" y="2413"/>
                </a:lnTo>
                <a:lnTo>
                  <a:pt x="736130" y="0"/>
                </a:lnTo>
                <a:lnTo>
                  <a:pt x="724255" y="2413"/>
                </a:lnTo>
                <a:lnTo>
                  <a:pt x="714565" y="8966"/>
                </a:lnTo>
                <a:lnTo>
                  <a:pt x="708037" y="18656"/>
                </a:lnTo>
                <a:lnTo>
                  <a:pt x="705650" y="30480"/>
                </a:lnTo>
                <a:lnTo>
                  <a:pt x="708037" y="42379"/>
                </a:lnTo>
                <a:lnTo>
                  <a:pt x="714565" y="52120"/>
                </a:lnTo>
                <a:lnTo>
                  <a:pt x="724255" y="58686"/>
                </a:lnTo>
                <a:lnTo>
                  <a:pt x="736130" y="61087"/>
                </a:lnTo>
                <a:lnTo>
                  <a:pt x="748017" y="58686"/>
                </a:lnTo>
                <a:lnTo>
                  <a:pt x="757707" y="52120"/>
                </a:lnTo>
                <a:lnTo>
                  <a:pt x="764222" y="42379"/>
                </a:lnTo>
                <a:lnTo>
                  <a:pt x="766610" y="30480"/>
                </a:lnTo>
                <a:close/>
              </a:path>
            </a:pathLst>
          </a:custGeom>
          <a:solidFill>
            <a:srgbClr val="FFFFFF"/>
          </a:solidFill>
        </p:spPr>
        <p:txBody>
          <a:bodyPr wrap="square" lIns="0" tIns="0" rIns="0" bIns="0" rtlCol="0"/>
          <a:lstStyle/>
          <a:p>
            <a:endParaRPr sz="1134" dirty="0"/>
          </a:p>
        </p:txBody>
      </p:sp>
      <p:pic>
        <p:nvPicPr>
          <p:cNvPr id="24" name="object 24"/>
          <p:cNvPicPr/>
          <p:nvPr/>
        </p:nvPicPr>
        <p:blipFill>
          <a:blip r:embed="rId13" cstate="print"/>
          <a:stretch>
            <a:fillRect/>
          </a:stretch>
        </p:blipFill>
        <p:spPr>
          <a:xfrm>
            <a:off x="7464348" y="4347935"/>
            <a:ext cx="70795" cy="70908"/>
          </a:xfrm>
          <a:prstGeom prst="rect">
            <a:avLst/>
          </a:prstGeom>
        </p:spPr>
      </p:pic>
      <p:pic>
        <p:nvPicPr>
          <p:cNvPr id="25" name="object 25"/>
          <p:cNvPicPr/>
          <p:nvPr/>
        </p:nvPicPr>
        <p:blipFill>
          <a:blip r:embed="rId14" cstate="print"/>
          <a:stretch>
            <a:fillRect/>
          </a:stretch>
        </p:blipFill>
        <p:spPr>
          <a:xfrm>
            <a:off x="8462534" y="3449123"/>
            <a:ext cx="70908" cy="70898"/>
          </a:xfrm>
          <a:prstGeom prst="rect">
            <a:avLst/>
          </a:prstGeom>
        </p:spPr>
      </p:pic>
      <p:sp>
        <p:nvSpPr>
          <p:cNvPr id="26" name="object 26"/>
          <p:cNvSpPr/>
          <p:nvPr/>
        </p:nvSpPr>
        <p:spPr>
          <a:xfrm>
            <a:off x="8516094" y="2578981"/>
            <a:ext cx="255632" cy="1276617"/>
          </a:xfrm>
          <a:custGeom>
            <a:avLst/>
            <a:gdLst/>
            <a:ahLst/>
            <a:cxnLst/>
            <a:rect l="l" t="t" r="r" b="b"/>
            <a:pathLst>
              <a:path w="315595" h="1576070">
                <a:moveTo>
                  <a:pt x="61087" y="1331366"/>
                </a:moveTo>
                <a:lnTo>
                  <a:pt x="58686" y="1319453"/>
                </a:lnTo>
                <a:lnTo>
                  <a:pt x="52120" y="1309725"/>
                </a:lnTo>
                <a:lnTo>
                  <a:pt x="42379" y="1303159"/>
                </a:lnTo>
                <a:lnTo>
                  <a:pt x="30480" y="1300759"/>
                </a:lnTo>
                <a:lnTo>
                  <a:pt x="18605" y="1303159"/>
                </a:lnTo>
                <a:lnTo>
                  <a:pt x="8915" y="1309725"/>
                </a:lnTo>
                <a:lnTo>
                  <a:pt x="2387" y="1319453"/>
                </a:lnTo>
                <a:lnTo>
                  <a:pt x="0" y="1331366"/>
                </a:lnTo>
                <a:lnTo>
                  <a:pt x="2387" y="1343190"/>
                </a:lnTo>
                <a:lnTo>
                  <a:pt x="8915" y="1352880"/>
                </a:lnTo>
                <a:lnTo>
                  <a:pt x="18605" y="1359433"/>
                </a:lnTo>
                <a:lnTo>
                  <a:pt x="30480" y="1361846"/>
                </a:lnTo>
                <a:lnTo>
                  <a:pt x="42379" y="1359433"/>
                </a:lnTo>
                <a:lnTo>
                  <a:pt x="52120" y="1352880"/>
                </a:lnTo>
                <a:lnTo>
                  <a:pt x="58686" y="1343190"/>
                </a:lnTo>
                <a:lnTo>
                  <a:pt x="61087" y="1331366"/>
                </a:lnTo>
                <a:close/>
              </a:path>
              <a:path w="315595" h="1576070">
                <a:moveTo>
                  <a:pt x="70078" y="1552257"/>
                </a:moveTo>
                <a:lnTo>
                  <a:pt x="63157" y="1545450"/>
                </a:lnTo>
                <a:lnTo>
                  <a:pt x="54838" y="1545450"/>
                </a:lnTo>
                <a:lnTo>
                  <a:pt x="46405" y="1545450"/>
                </a:lnTo>
                <a:lnTo>
                  <a:pt x="39598" y="1552257"/>
                </a:lnTo>
                <a:lnTo>
                  <a:pt x="39598" y="1569135"/>
                </a:lnTo>
                <a:lnTo>
                  <a:pt x="46405" y="1575930"/>
                </a:lnTo>
                <a:lnTo>
                  <a:pt x="63157" y="1575930"/>
                </a:lnTo>
                <a:lnTo>
                  <a:pt x="70078" y="1569135"/>
                </a:lnTo>
                <a:lnTo>
                  <a:pt x="70078" y="1552257"/>
                </a:lnTo>
                <a:close/>
              </a:path>
              <a:path w="315595" h="1576070">
                <a:moveTo>
                  <a:pt x="176339" y="976464"/>
                </a:moveTo>
                <a:lnTo>
                  <a:pt x="173926" y="964641"/>
                </a:lnTo>
                <a:lnTo>
                  <a:pt x="167373" y="954951"/>
                </a:lnTo>
                <a:lnTo>
                  <a:pt x="157683" y="948397"/>
                </a:lnTo>
                <a:lnTo>
                  <a:pt x="145859" y="945984"/>
                </a:lnTo>
                <a:lnTo>
                  <a:pt x="133946" y="948397"/>
                </a:lnTo>
                <a:lnTo>
                  <a:pt x="124218" y="954951"/>
                </a:lnTo>
                <a:lnTo>
                  <a:pt x="117652" y="964641"/>
                </a:lnTo>
                <a:lnTo>
                  <a:pt x="115252" y="976464"/>
                </a:lnTo>
                <a:lnTo>
                  <a:pt x="117652" y="988364"/>
                </a:lnTo>
                <a:lnTo>
                  <a:pt x="124218" y="998105"/>
                </a:lnTo>
                <a:lnTo>
                  <a:pt x="133946" y="1004671"/>
                </a:lnTo>
                <a:lnTo>
                  <a:pt x="145859" y="1007071"/>
                </a:lnTo>
                <a:lnTo>
                  <a:pt x="157683" y="1004671"/>
                </a:lnTo>
                <a:lnTo>
                  <a:pt x="167373" y="998105"/>
                </a:lnTo>
                <a:lnTo>
                  <a:pt x="173926" y="988364"/>
                </a:lnTo>
                <a:lnTo>
                  <a:pt x="176339" y="976464"/>
                </a:lnTo>
                <a:close/>
              </a:path>
              <a:path w="315595" h="1576070">
                <a:moveTo>
                  <a:pt x="232460" y="1187399"/>
                </a:moveTo>
                <a:lnTo>
                  <a:pt x="225653" y="1180604"/>
                </a:lnTo>
                <a:lnTo>
                  <a:pt x="217220" y="1180604"/>
                </a:lnTo>
                <a:lnTo>
                  <a:pt x="208788" y="1180604"/>
                </a:lnTo>
                <a:lnTo>
                  <a:pt x="201980" y="1187399"/>
                </a:lnTo>
                <a:lnTo>
                  <a:pt x="201980" y="1204277"/>
                </a:lnTo>
                <a:lnTo>
                  <a:pt x="208788" y="1211084"/>
                </a:lnTo>
                <a:lnTo>
                  <a:pt x="225653" y="1211084"/>
                </a:lnTo>
                <a:lnTo>
                  <a:pt x="232460" y="1204277"/>
                </a:lnTo>
                <a:lnTo>
                  <a:pt x="232460" y="1187399"/>
                </a:lnTo>
                <a:close/>
              </a:path>
              <a:path w="315595" h="1576070">
                <a:moveTo>
                  <a:pt x="232460" y="6807"/>
                </a:moveTo>
                <a:lnTo>
                  <a:pt x="225653" y="0"/>
                </a:lnTo>
                <a:lnTo>
                  <a:pt x="217220" y="0"/>
                </a:lnTo>
                <a:lnTo>
                  <a:pt x="208788" y="0"/>
                </a:lnTo>
                <a:lnTo>
                  <a:pt x="201980" y="6807"/>
                </a:lnTo>
                <a:lnTo>
                  <a:pt x="201980" y="23685"/>
                </a:lnTo>
                <a:lnTo>
                  <a:pt x="208788" y="30480"/>
                </a:lnTo>
                <a:lnTo>
                  <a:pt x="225653" y="30480"/>
                </a:lnTo>
                <a:lnTo>
                  <a:pt x="232460" y="23685"/>
                </a:lnTo>
                <a:lnTo>
                  <a:pt x="232460" y="6807"/>
                </a:lnTo>
                <a:close/>
              </a:path>
              <a:path w="315595" h="1576070">
                <a:moveTo>
                  <a:pt x="315480" y="796861"/>
                </a:moveTo>
                <a:lnTo>
                  <a:pt x="308686" y="789940"/>
                </a:lnTo>
                <a:lnTo>
                  <a:pt x="300240" y="789940"/>
                </a:lnTo>
                <a:lnTo>
                  <a:pt x="291807" y="789940"/>
                </a:lnTo>
                <a:lnTo>
                  <a:pt x="285000" y="796861"/>
                </a:lnTo>
                <a:lnTo>
                  <a:pt x="285000" y="813625"/>
                </a:lnTo>
                <a:lnTo>
                  <a:pt x="291807" y="820420"/>
                </a:lnTo>
                <a:lnTo>
                  <a:pt x="308686" y="820420"/>
                </a:lnTo>
                <a:lnTo>
                  <a:pt x="315480" y="813625"/>
                </a:lnTo>
                <a:lnTo>
                  <a:pt x="315480" y="796861"/>
                </a:lnTo>
                <a:close/>
              </a:path>
            </a:pathLst>
          </a:custGeom>
          <a:solidFill>
            <a:srgbClr val="FFFFFF"/>
          </a:solidFill>
        </p:spPr>
        <p:txBody>
          <a:bodyPr wrap="square" lIns="0" tIns="0" rIns="0" bIns="0" rtlCol="0"/>
          <a:lstStyle/>
          <a:p>
            <a:endParaRPr sz="1134" dirty="0"/>
          </a:p>
        </p:txBody>
      </p:sp>
      <p:pic>
        <p:nvPicPr>
          <p:cNvPr id="27" name="object 27"/>
          <p:cNvPicPr/>
          <p:nvPr/>
        </p:nvPicPr>
        <p:blipFill>
          <a:blip r:embed="rId15" cstate="print"/>
          <a:stretch>
            <a:fillRect/>
          </a:stretch>
        </p:blipFill>
        <p:spPr>
          <a:xfrm>
            <a:off x="8183255" y="3932875"/>
            <a:ext cx="70898" cy="70908"/>
          </a:xfrm>
          <a:prstGeom prst="rect">
            <a:avLst/>
          </a:prstGeom>
        </p:spPr>
      </p:pic>
      <p:pic>
        <p:nvPicPr>
          <p:cNvPr id="28" name="object 28"/>
          <p:cNvPicPr/>
          <p:nvPr/>
        </p:nvPicPr>
        <p:blipFill>
          <a:blip r:embed="rId16" cstate="print"/>
          <a:stretch>
            <a:fillRect/>
          </a:stretch>
        </p:blipFill>
        <p:spPr>
          <a:xfrm>
            <a:off x="8180935" y="3755338"/>
            <a:ext cx="87439" cy="87429"/>
          </a:xfrm>
          <a:prstGeom prst="rect">
            <a:avLst/>
          </a:prstGeom>
        </p:spPr>
      </p:pic>
      <p:sp>
        <p:nvSpPr>
          <p:cNvPr id="29" name="object 29"/>
          <p:cNvSpPr/>
          <p:nvPr/>
        </p:nvSpPr>
        <p:spPr>
          <a:xfrm>
            <a:off x="8117637" y="4118811"/>
            <a:ext cx="95155" cy="214998"/>
          </a:xfrm>
          <a:custGeom>
            <a:avLst/>
            <a:gdLst/>
            <a:ahLst/>
            <a:cxnLst/>
            <a:rect l="l" t="t" r="r" b="b"/>
            <a:pathLst>
              <a:path w="117475" h="265429">
                <a:moveTo>
                  <a:pt x="30480" y="241528"/>
                </a:moveTo>
                <a:lnTo>
                  <a:pt x="23545" y="234721"/>
                </a:lnTo>
                <a:lnTo>
                  <a:pt x="15240" y="234721"/>
                </a:lnTo>
                <a:lnTo>
                  <a:pt x="6794" y="234721"/>
                </a:lnTo>
                <a:lnTo>
                  <a:pt x="0" y="241528"/>
                </a:lnTo>
                <a:lnTo>
                  <a:pt x="0" y="258394"/>
                </a:lnTo>
                <a:lnTo>
                  <a:pt x="6794" y="265201"/>
                </a:lnTo>
                <a:lnTo>
                  <a:pt x="23545" y="265201"/>
                </a:lnTo>
                <a:lnTo>
                  <a:pt x="30480" y="258394"/>
                </a:lnTo>
                <a:lnTo>
                  <a:pt x="30480" y="241528"/>
                </a:lnTo>
                <a:close/>
              </a:path>
              <a:path w="117475" h="265429">
                <a:moveTo>
                  <a:pt x="116890" y="30480"/>
                </a:moveTo>
                <a:lnTo>
                  <a:pt x="114490" y="18656"/>
                </a:lnTo>
                <a:lnTo>
                  <a:pt x="107924" y="8966"/>
                </a:lnTo>
                <a:lnTo>
                  <a:pt x="98196" y="2413"/>
                </a:lnTo>
                <a:lnTo>
                  <a:pt x="86283" y="0"/>
                </a:lnTo>
                <a:lnTo>
                  <a:pt x="74409" y="2413"/>
                </a:lnTo>
                <a:lnTo>
                  <a:pt x="64719" y="8966"/>
                </a:lnTo>
                <a:lnTo>
                  <a:pt x="58204" y="18656"/>
                </a:lnTo>
                <a:lnTo>
                  <a:pt x="55803" y="30480"/>
                </a:lnTo>
                <a:lnTo>
                  <a:pt x="58204" y="42392"/>
                </a:lnTo>
                <a:lnTo>
                  <a:pt x="64719" y="52120"/>
                </a:lnTo>
                <a:lnTo>
                  <a:pt x="74409" y="58686"/>
                </a:lnTo>
                <a:lnTo>
                  <a:pt x="86283" y="61087"/>
                </a:lnTo>
                <a:lnTo>
                  <a:pt x="98196" y="58686"/>
                </a:lnTo>
                <a:lnTo>
                  <a:pt x="107924" y="52120"/>
                </a:lnTo>
                <a:lnTo>
                  <a:pt x="114490" y="42392"/>
                </a:lnTo>
                <a:lnTo>
                  <a:pt x="116890" y="30480"/>
                </a:lnTo>
                <a:close/>
              </a:path>
            </a:pathLst>
          </a:custGeom>
          <a:solidFill>
            <a:srgbClr val="FFFFFF"/>
          </a:solidFill>
        </p:spPr>
        <p:txBody>
          <a:bodyPr wrap="square" lIns="0" tIns="0" rIns="0" bIns="0" rtlCol="0"/>
          <a:lstStyle/>
          <a:p>
            <a:endParaRPr sz="1134" dirty="0"/>
          </a:p>
        </p:txBody>
      </p:sp>
      <p:pic>
        <p:nvPicPr>
          <p:cNvPr id="30" name="object 30"/>
          <p:cNvPicPr/>
          <p:nvPr/>
        </p:nvPicPr>
        <p:blipFill>
          <a:blip r:embed="rId17" cstate="print"/>
          <a:stretch>
            <a:fillRect/>
          </a:stretch>
        </p:blipFill>
        <p:spPr>
          <a:xfrm>
            <a:off x="8348352" y="3705714"/>
            <a:ext cx="70908" cy="70805"/>
          </a:xfrm>
          <a:prstGeom prst="rect">
            <a:avLst/>
          </a:prstGeom>
        </p:spPr>
      </p:pic>
      <p:pic>
        <p:nvPicPr>
          <p:cNvPr id="31" name="object 31"/>
          <p:cNvPicPr/>
          <p:nvPr/>
        </p:nvPicPr>
        <p:blipFill>
          <a:blip r:embed="rId18" cstate="print"/>
          <a:stretch>
            <a:fillRect/>
          </a:stretch>
        </p:blipFill>
        <p:spPr>
          <a:xfrm>
            <a:off x="8310681" y="3530633"/>
            <a:ext cx="87429" cy="87429"/>
          </a:xfrm>
          <a:prstGeom prst="rect">
            <a:avLst/>
          </a:prstGeom>
        </p:spPr>
      </p:pic>
      <p:sp>
        <p:nvSpPr>
          <p:cNvPr id="32" name="object 32"/>
          <p:cNvSpPr/>
          <p:nvPr/>
        </p:nvSpPr>
        <p:spPr>
          <a:xfrm>
            <a:off x="6473106" y="3894277"/>
            <a:ext cx="1941671" cy="452114"/>
          </a:xfrm>
          <a:custGeom>
            <a:avLst/>
            <a:gdLst/>
            <a:ahLst/>
            <a:cxnLst/>
            <a:rect l="l" t="t" r="r" b="b"/>
            <a:pathLst>
              <a:path w="2397125" h="558164">
                <a:moveTo>
                  <a:pt x="60960" y="526948"/>
                </a:moveTo>
                <a:lnTo>
                  <a:pt x="58572" y="515124"/>
                </a:lnTo>
                <a:lnTo>
                  <a:pt x="52044" y="505434"/>
                </a:lnTo>
                <a:lnTo>
                  <a:pt x="42367" y="498881"/>
                </a:lnTo>
                <a:lnTo>
                  <a:pt x="30480" y="496468"/>
                </a:lnTo>
                <a:lnTo>
                  <a:pt x="18592" y="498881"/>
                </a:lnTo>
                <a:lnTo>
                  <a:pt x="8915" y="505434"/>
                </a:lnTo>
                <a:lnTo>
                  <a:pt x="2387" y="515124"/>
                </a:lnTo>
                <a:lnTo>
                  <a:pt x="0" y="526948"/>
                </a:lnTo>
                <a:lnTo>
                  <a:pt x="2387" y="538848"/>
                </a:lnTo>
                <a:lnTo>
                  <a:pt x="8915" y="548589"/>
                </a:lnTo>
                <a:lnTo>
                  <a:pt x="18592" y="555155"/>
                </a:lnTo>
                <a:lnTo>
                  <a:pt x="30480" y="557555"/>
                </a:lnTo>
                <a:lnTo>
                  <a:pt x="42367" y="555155"/>
                </a:lnTo>
                <a:lnTo>
                  <a:pt x="52044" y="548589"/>
                </a:lnTo>
                <a:lnTo>
                  <a:pt x="58572" y="538848"/>
                </a:lnTo>
                <a:lnTo>
                  <a:pt x="60960" y="526948"/>
                </a:lnTo>
                <a:close/>
              </a:path>
              <a:path w="2397125" h="558164">
                <a:moveTo>
                  <a:pt x="2357488" y="251510"/>
                </a:moveTo>
                <a:lnTo>
                  <a:pt x="2350681" y="244703"/>
                </a:lnTo>
                <a:lnTo>
                  <a:pt x="2342248" y="244703"/>
                </a:lnTo>
                <a:lnTo>
                  <a:pt x="2333802" y="244703"/>
                </a:lnTo>
                <a:lnTo>
                  <a:pt x="2327008" y="251510"/>
                </a:lnTo>
                <a:lnTo>
                  <a:pt x="2327008" y="268389"/>
                </a:lnTo>
                <a:lnTo>
                  <a:pt x="2333802" y="275183"/>
                </a:lnTo>
                <a:lnTo>
                  <a:pt x="2350681" y="275183"/>
                </a:lnTo>
                <a:lnTo>
                  <a:pt x="2357488" y="268389"/>
                </a:lnTo>
                <a:lnTo>
                  <a:pt x="2357488" y="251510"/>
                </a:lnTo>
                <a:close/>
              </a:path>
              <a:path w="2397125" h="558164">
                <a:moveTo>
                  <a:pt x="2396782" y="30480"/>
                </a:moveTo>
                <a:lnTo>
                  <a:pt x="2394369" y="18605"/>
                </a:lnTo>
                <a:lnTo>
                  <a:pt x="2387803" y="8915"/>
                </a:lnTo>
                <a:lnTo>
                  <a:pt x="2378075" y="2400"/>
                </a:lnTo>
                <a:lnTo>
                  <a:pt x="2366175" y="0"/>
                </a:lnTo>
                <a:lnTo>
                  <a:pt x="2354288" y="2400"/>
                </a:lnTo>
                <a:lnTo>
                  <a:pt x="2344610" y="8915"/>
                </a:lnTo>
                <a:lnTo>
                  <a:pt x="2338082" y="18605"/>
                </a:lnTo>
                <a:lnTo>
                  <a:pt x="2335695" y="30480"/>
                </a:lnTo>
                <a:lnTo>
                  <a:pt x="2338082" y="42392"/>
                </a:lnTo>
                <a:lnTo>
                  <a:pt x="2344610" y="52120"/>
                </a:lnTo>
                <a:lnTo>
                  <a:pt x="2354288" y="58686"/>
                </a:lnTo>
                <a:lnTo>
                  <a:pt x="2366175" y="61087"/>
                </a:lnTo>
                <a:lnTo>
                  <a:pt x="2378075" y="58686"/>
                </a:lnTo>
                <a:lnTo>
                  <a:pt x="2387803" y="52120"/>
                </a:lnTo>
                <a:lnTo>
                  <a:pt x="2394369" y="42392"/>
                </a:lnTo>
                <a:lnTo>
                  <a:pt x="2396782" y="30480"/>
                </a:lnTo>
                <a:close/>
              </a:path>
            </a:pathLst>
          </a:custGeom>
          <a:solidFill>
            <a:srgbClr val="FFFFFF"/>
          </a:solidFill>
        </p:spPr>
        <p:txBody>
          <a:bodyPr wrap="square" lIns="0" tIns="0" rIns="0" bIns="0" rtlCol="0"/>
          <a:lstStyle/>
          <a:p>
            <a:endParaRPr sz="1134" dirty="0"/>
          </a:p>
        </p:txBody>
      </p:sp>
      <p:pic>
        <p:nvPicPr>
          <p:cNvPr id="33" name="object 33"/>
          <p:cNvPicPr/>
          <p:nvPr/>
        </p:nvPicPr>
        <p:blipFill>
          <a:blip r:embed="rId19" cstate="print"/>
          <a:stretch>
            <a:fillRect/>
          </a:stretch>
        </p:blipFill>
        <p:spPr>
          <a:xfrm>
            <a:off x="6638638" y="4261224"/>
            <a:ext cx="70898" cy="70805"/>
          </a:xfrm>
          <a:prstGeom prst="rect">
            <a:avLst/>
          </a:prstGeom>
        </p:spPr>
      </p:pic>
      <p:sp>
        <p:nvSpPr>
          <p:cNvPr id="34" name="object 34"/>
          <p:cNvSpPr/>
          <p:nvPr/>
        </p:nvSpPr>
        <p:spPr>
          <a:xfrm>
            <a:off x="6578724" y="4470736"/>
            <a:ext cx="24689" cy="24689"/>
          </a:xfrm>
          <a:custGeom>
            <a:avLst/>
            <a:gdLst/>
            <a:ahLst/>
            <a:cxnLst/>
            <a:rect l="l" t="t" r="r" b="b"/>
            <a:pathLst>
              <a:path w="30479" h="30479">
                <a:moveTo>
                  <a:pt x="23672" y="0"/>
                </a:moveTo>
                <a:lnTo>
                  <a:pt x="15240" y="0"/>
                </a:lnTo>
                <a:lnTo>
                  <a:pt x="6921" y="0"/>
                </a:lnTo>
                <a:lnTo>
                  <a:pt x="0" y="6794"/>
                </a:lnTo>
                <a:lnTo>
                  <a:pt x="0" y="23545"/>
                </a:lnTo>
                <a:lnTo>
                  <a:pt x="6921" y="30353"/>
                </a:lnTo>
                <a:lnTo>
                  <a:pt x="23672" y="30353"/>
                </a:lnTo>
                <a:lnTo>
                  <a:pt x="30480" y="23545"/>
                </a:lnTo>
                <a:lnTo>
                  <a:pt x="30480" y="6794"/>
                </a:lnTo>
                <a:lnTo>
                  <a:pt x="23672" y="0"/>
                </a:lnTo>
                <a:close/>
              </a:path>
            </a:pathLst>
          </a:custGeom>
          <a:solidFill>
            <a:srgbClr val="FFFFFF"/>
          </a:solidFill>
        </p:spPr>
        <p:txBody>
          <a:bodyPr wrap="square" lIns="0" tIns="0" rIns="0" bIns="0" rtlCol="0"/>
          <a:lstStyle/>
          <a:p>
            <a:endParaRPr sz="1134" dirty="0"/>
          </a:p>
        </p:txBody>
      </p:sp>
      <p:pic>
        <p:nvPicPr>
          <p:cNvPr id="35" name="object 35"/>
          <p:cNvPicPr/>
          <p:nvPr/>
        </p:nvPicPr>
        <p:blipFill>
          <a:blip r:embed="rId20" cstate="print"/>
          <a:stretch>
            <a:fillRect/>
          </a:stretch>
        </p:blipFill>
        <p:spPr>
          <a:xfrm>
            <a:off x="6556053" y="4100674"/>
            <a:ext cx="87542" cy="87532"/>
          </a:xfrm>
          <a:prstGeom prst="rect">
            <a:avLst/>
          </a:prstGeom>
        </p:spPr>
      </p:pic>
      <p:sp>
        <p:nvSpPr>
          <p:cNvPr id="36" name="object 36"/>
          <p:cNvSpPr/>
          <p:nvPr/>
        </p:nvSpPr>
        <p:spPr>
          <a:xfrm>
            <a:off x="6298587" y="3582509"/>
            <a:ext cx="936117" cy="1046702"/>
          </a:xfrm>
          <a:custGeom>
            <a:avLst/>
            <a:gdLst/>
            <a:ahLst/>
            <a:cxnLst/>
            <a:rect l="l" t="t" r="r" b="b"/>
            <a:pathLst>
              <a:path w="1155700" h="1292225">
                <a:moveTo>
                  <a:pt x="30480" y="903630"/>
                </a:moveTo>
                <a:lnTo>
                  <a:pt x="23672" y="896823"/>
                </a:lnTo>
                <a:lnTo>
                  <a:pt x="15240" y="896823"/>
                </a:lnTo>
                <a:lnTo>
                  <a:pt x="6921" y="896823"/>
                </a:lnTo>
                <a:lnTo>
                  <a:pt x="0" y="903630"/>
                </a:lnTo>
                <a:lnTo>
                  <a:pt x="0" y="920496"/>
                </a:lnTo>
                <a:lnTo>
                  <a:pt x="6921" y="927303"/>
                </a:lnTo>
                <a:lnTo>
                  <a:pt x="23672" y="927303"/>
                </a:lnTo>
                <a:lnTo>
                  <a:pt x="30480" y="920496"/>
                </a:lnTo>
                <a:lnTo>
                  <a:pt x="30480" y="903630"/>
                </a:lnTo>
                <a:close/>
              </a:path>
              <a:path w="1155700" h="1292225">
                <a:moveTo>
                  <a:pt x="617245" y="1063637"/>
                </a:moveTo>
                <a:lnTo>
                  <a:pt x="614845" y="1051750"/>
                </a:lnTo>
                <a:lnTo>
                  <a:pt x="608330" y="1042060"/>
                </a:lnTo>
                <a:lnTo>
                  <a:pt x="598639" y="1035545"/>
                </a:lnTo>
                <a:lnTo>
                  <a:pt x="586765" y="1033157"/>
                </a:lnTo>
                <a:lnTo>
                  <a:pt x="574852" y="1035545"/>
                </a:lnTo>
                <a:lnTo>
                  <a:pt x="565124" y="1042060"/>
                </a:lnTo>
                <a:lnTo>
                  <a:pt x="558558" y="1051750"/>
                </a:lnTo>
                <a:lnTo>
                  <a:pt x="556158" y="1063637"/>
                </a:lnTo>
                <a:lnTo>
                  <a:pt x="558558" y="1075512"/>
                </a:lnTo>
                <a:lnTo>
                  <a:pt x="565124" y="1085202"/>
                </a:lnTo>
                <a:lnTo>
                  <a:pt x="574852" y="1091730"/>
                </a:lnTo>
                <a:lnTo>
                  <a:pt x="586765" y="1094117"/>
                </a:lnTo>
                <a:lnTo>
                  <a:pt x="598639" y="1091730"/>
                </a:lnTo>
                <a:lnTo>
                  <a:pt x="608330" y="1085202"/>
                </a:lnTo>
                <a:lnTo>
                  <a:pt x="614845" y="1075512"/>
                </a:lnTo>
                <a:lnTo>
                  <a:pt x="617245" y="1063637"/>
                </a:lnTo>
                <a:close/>
              </a:path>
              <a:path w="1155700" h="1292225">
                <a:moveTo>
                  <a:pt x="1153350" y="1268476"/>
                </a:moveTo>
                <a:lnTo>
                  <a:pt x="1146543" y="1261668"/>
                </a:lnTo>
                <a:lnTo>
                  <a:pt x="1138110" y="1261668"/>
                </a:lnTo>
                <a:lnTo>
                  <a:pt x="1129665" y="1261668"/>
                </a:lnTo>
                <a:lnTo>
                  <a:pt x="1122870" y="1268476"/>
                </a:lnTo>
                <a:lnTo>
                  <a:pt x="1122870" y="1285354"/>
                </a:lnTo>
                <a:lnTo>
                  <a:pt x="1129665" y="1292148"/>
                </a:lnTo>
                <a:lnTo>
                  <a:pt x="1146543" y="1292148"/>
                </a:lnTo>
                <a:lnTo>
                  <a:pt x="1153350" y="1285354"/>
                </a:lnTo>
                <a:lnTo>
                  <a:pt x="1153350" y="1268476"/>
                </a:lnTo>
                <a:close/>
              </a:path>
              <a:path w="1155700" h="1292225">
                <a:moveTo>
                  <a:pt x="1155496" y="7810"/>
                </a:moveTo>
                <a:lnTo>
                  <a:pt x="1147686" y="0"/>
                </a:lnTo>
                <a:lnTo>
                  <a:pt x="1128534" y="0"/>
                </a:lnTo>
                <a:lnTo>
                  <a:pt x="1120724" y="7810"/>
                </a:lnTo>
                <a:lnTo>
                  <a:pt x="1120724" y="26949"/>
                </a:lnTo>
                <a:lnTo>
                  <a:pt x="1128534" y="34759"/>
                </a:lnTo>
                <a:lnTo>
                  <a:pt x="1138110" y="34759"/>
                </a:lnTo>
                <a:lnTo>
                  <a:pt x="1147686" y="34759"/>
                </a:lnTo>
                <a:lnTo>
                  <a:pt x="1155496" y="26949"/>
                </a:lnTo>
                <a:lnTo>
                  <a:pt x="1155496" y="7810"/>
                </a:lnTo>
                <a:close/>
              </a:path>
            </a:pathLst>
          </a:custGeom>
          <a:solidFill>
            <a:srgbClr val="FFFFFF"/>
          </a:solidFill>
        </p:spPr>
        <p:txBody>
          <a:bodyPr wrap="square" lIns="0" tIns="0" rIns="0" bIns="0" rtlCol="0"/>
          <a:lstStyle/>
          <a:p>
            <a:endParaRPr sz="1134" dirty="0"/>
          </a:p>
        </p:txBody>
      </p:sp>
      <p:pic>
        <p:nvPicPr>
          <p:cNvPr id="37" name="object 37"/>
          <p:cNvPicPr/>
          <p:nvPr/>
        </p:nvPicPr>
        <p:blipFill>
          <a:blip r:embed="rId21" cstate="print"/>
          <a:stretch>
            <a:fillRect/>
          </a:stretch>
        </p:blipFill>
        <p:spPr>
          <a:xfrm>
            <a:off x="6905776" y="4347935"/>
            <a:ext cx="70795" cy="70908"/>
          </a:xfrm>
          <a:prstGeom prst="rect">
            <a:avLst/>
          </a:prstGeom>
        </p:spPr>
      </p:pic>
      <p:sp>
        <p:nvSpPr>
          <p:cNvPr id="38" name="object 38"/>
          <p:cNvSpPr/>
          <p:nvPr/>
        </p:nvSpPr>
        <p:spPr>
          <a:xfrm>
            <a:off x="6886396" y="2528276"/>
            <a:ext cx="348215" cy="2067173"/>
          </a:xfrm>
          <a:custGeom>
            <a:avLst/>
            <a:gdLst/>
            <a:ahLst/>
            <a:cxnLst/>
            <a:rect l="l" t="t" r="r" b="b"/>
            <a:pathLst>
              <a:path w="429895" h="2552065">
                <a:moveTo>
                  <a:pt x="30480" y="2528214"/>
                </a:moveTo>
                <a:lnTo>
                  <a:pt x="23672" y="2521420"/>
                </a:lnTo>
                <a:lnTo>
                  <a:pt x="15240" y="2521420"/>
                </a:lnTo>
                <a:lnTo>
                  <a:pt x="6794" y="2521420"/>
                </a:lnTo>
                <a:lnTo>
                  <a:pt x="0" y="2528214"/>
                </a:lnTo>
                <a:lnTo>
                  <a:pt x="0" y="2545092"/>
                </a:lnTo>
                <a:lnTo>
                  <a:pt x="6794" y="2551900"/>
                </a:lnTo>
                <a:lnTo>
                  <a:pt x="23672" y="2551900"/>
                </a:lnTo>
                <a:lnTo>
                  <a:pt x="30480" y="2545092"/>
                </a:lnTo>
                <a:lnTo>
                  <a:pt x="30480" y="2528214"/>
                </a:lnTo>
                <a:close/>
              </a:path>
              <a:path w="429895" h="2552065">
                <a:moveTo>
                  <a:pt x="429806" y="7810"/>
                </a:moveTo>
                <a:lnTo>
                  <a:pt x="421995" y="0"/>
                </a:lnTo>
                <a:lnTo>
                  <a:pt x="402844" y="0"/>
                </a:lnTo>
                <a:lnTo>
                  <a:pt x="395033" y="7810"/>
                </a:lnTo>
                <a:lnTo>
                  <a:pt x="395033" y="26949"/>
                </a:lnTo>
                <a:lnTo>
                  <a:pt x="402844" y="34759"/>
                </a:lnTo>
                <a:lnTo>
                  <a:pt x="412419" y="34759"/>
                </a:lnTo>
                <a:lnTo>
                  <a:pt x="421995" y="34759"/>
                </a:lnTo>
                <a:lnTo>
                  <a:pt x="429806" y="26949"/>
                </a:lnTo>
                <a:lnTo>
                  <a:pt x="429806" y="7810"/>
                </a:lnTo>
                <a:close/>
              </a:path>
            </a:pathLst>
          </a:custGeom>
          <a:solidFill>
            <a:srgbClr val="FFFFFF"/>
          </a:solidFill>
        </p:spPr>
        <p:txBody>
          <a:bodyPr wrap="square" lIns="0" tIns="0" rIns="0" bIns="0" rtlCol="0"/>
          <a:lstStyle/>
          <a:p>
            <a:endParaRPr sz="1134" dirty="0"/>
          </a:p>
        </p:txBody>
      </p:sp>
      <p:pic>
        <p:nvPicPr>
          <p:cNvPr id="39" name="object 39"/>
          <p:cNvPicPr/>
          <p:nvPr/>
        </p:nvPicPr>
        <p:blipFill>
          <a:blip r:embed="rId22" cstate="print"/>
          <a:stretch>
            <a:fillRect/>
          </a:stretch>
        </p:blipFill>
        <p:spPr>
          <a:xfrm>
            <a:off x="5849065" y="1543624"/>
            <a:ext cx="2841397" cy="2904540"/>
          </a:xfrm>
          <a:prstGeom prst="rect">
            <a:avLst/>
          </a:prstGeom>
        </p:spPr>
      </p:pic>
      <p:sp>
        <p:nvSpPr>
          <p:cNvPr id="40" name="object 40"/>
          <p:cNvSpPr/>
          <p:nvPr/>
        </p:nvSpPr>
        <p:spPr>
          <a:xfrm>
            <a:off x="7837506" y="1643616"/>
            <a:ext cx="24689" cy="24689"/>
          </a:xfrm>
          <a:custGeom>
            <a:avLst/>
            <a:gdLst/>
            <a:ahLst/>
            <a:cxnLst/>
            <a:rect l="l" t="t" r="r" b="b"/>
            <a:pathLst>
              <a:path w="30479" h="30480">
                <a:moveTo>
                  <a:pt x="23558" y="0"/>
                </a:moveTo>
                <a:lnTo>
                  <a:pt x="6807" y="0"/>
                </a:lnTo>
                <a:lnTo>
                  <a:pt x="0" y="6794"/>
                </a:lnTo>
                <a:lnTo>
                  <a:pt x="0" y="23545"/>
                </a:lnTo>
                <a:lnTo>
                  <a:pt x="6807" y="30352"/>
                </a:lnTo>
                <a:lnTo>
                  <a:pt x="15240" y="30352"/>
                </a:lnTo>
                <a:lnTo>
                  <a:pt x="23558" y="30352"/>
                </a:lnTo>
                <a:lnTo>
                  <a:pt x="30480" y="23545"/>
                </a:lnTo>
                <a:lnTo>
                  <a:pt x="30480" y="6794"/>
                </a:lnTo>
                <a:lnTo>
                  <a:pt x="23558" y="0"/>
                </a:lnTo>
                <a:close/>
              </a:path>
            </a:pathLst>
          </a:custGeom>
          <a:solidFill>
            <a:srgbClr val="FFFFFF"/>
          </a:solidFill>
        </p:spPr>
        <p:txBody>
          <a:bodyPr wrap="square" lIns="0" tIns="0" rIns="0" bIns="0" rtlCol="0"/>
          <a:lstStyle/>
          <a:p>
            <a:endParaRPr sz="1134" dirty="0"/>
          </a:p>
        </p:txBody>
      </p:sp>
      <p:pic>
        <p:nvPicPr>
          <p:cNvPr id="41" name="object 41"/>
          <p:cNvPicPr/>
          <p:nvPr/>
        </p:nvPicPr>
        <p:blipFill>
          <a:blip r:embed="rId23" cstate="print"/>
          <a:stretch>
            <a:fillRect/>
          </a:stretch>
        </p:blipFill>
        <p:spPr>
          <a:xfrm>
            <a:off x="8007330" y="2103340"/>
            <a:ext cx="87429" cy="87440"/>
          </a:xfrm>
          <a:prstGeom prst="rect">
            <a:avLst/>
          </a:prstGeom>
        </p:spPr>
      </p:pic>
      <p:pic>
        <p:nvPicPr>
          <p:cNvPr id="42" name="object 42"/>
          <p:cNvPicPr/>
          <p:nvPr/>
        </p:nvPicPr>
        <p:blipFill>
          <a:blip r:embed="rId24" cstate="print"/>
          <a:stretch>
            <a:fillRect/>
          </a:stretch>
        </p:blipFill>
        <p:spPr>
          <a:xfrm>
            <a:off x="7797323" y="1950729"/>
            <a:ext cx="87542" cy="87532"/>
          </a:xfrm>
          <a:prstGeom prst="rect">
            <a:avLst/>
          </a:prstGeom>
        </p:spPr>
      </p:pic>
      <p:pic>
        <p:nvPicPr>
          <p:cNvPr id="43" name="object 43"/>
          <p:cNvPicPr/>
          <p:nvPr/>
        </p:nvPicPr>
        <p:blipFill>
          <a:blip r:embed="rId25" cstate="print"/>
          <a:stretch>
            <a:fillRect/>
          </a:stretch>
        </p:blipFill>
        <p:spPr>
          <a:xfrm>
            <a:off x="7974628" y="1947265"/>
            <a:ext cx="70795" cy="70908"/>
          </a:xfrm>
          <a:prstGeom prst="rect">
            <a:avLst/>
          </a:prstGeom>
        </p:spPr>
      </p:pic>
      <p:sp>
        <p:nvSpPr>
          <p:cNvPr id="44" name="object 44"/>
          <p:cNvSpPr/>
          <p:nvPr/>
        </p:nvSpPr>
        <p:spPr>
          <a:xfrm>
            <a:off x="7642365" y="1670200"/>
            <a:ext cx="49891" cy="49378"/>
          </a:xfrm>
          <a:custGeom>
            <a:avLst/>
            <a:gdLst/>
            <a:ahLst/>
            <a:cxnLst/>
            <a:rect l="l" t="t" r="r" b="b"/>
            <a:pathLst>
              <a:path w="61595" h="60960">
                <a:moveTo>
                  <a:pt x="30479" y="0"/>
                </a:moveTo>
                <a:lnTo>
                  <a:pt x="18596" y="2388"/>
                </a:lnTo>
                <a:lnTo>
                  <a:pt x="8910" y="8910"/>
                </a:lnTo>
                <a:lnTo>
                  <a:pt x="2388" y="18596"/>
                </a:lnTo>
                <a:lnTo>
                  <a:pt x="0" y="30479"/>
                </a:lnTo>
                <a:lnTo>
                  <a:pt x="2388" y="42363"/>
                </a:lnTo>
                <a:lnTo>
                  <a:pt x="8910" y="52049"/>
                </a:lnTo>
                <a:lnTo>
                  <a:pt x="18596" y="58571"/>
                </a:lnTo>
                <a:lnTo>
                  <a:pt x="30479" y="60959"/>
                </a:lnTo>
                <a:lnTo>
                  <a:pt x="42382" y="58571"/>
                </a:lnTo>
                <a:lnTo>
                  <a:pt x="52112" y="52049"/>
                </a:lnTo>
                <a:lnTo>
                  <a:pt x="58678" y="42363"/>
                </a:lnTo>
                <a:lnTo>
                  <a:pt x="61086" y="30479"/>
                </a:lnTo>
                <a:lnTo>
                  <a:pt x="58678" y="18596"/>
                </a:lnTo>
                <a:lnTo>
                  <a:pt x="52112" y="8910"/>
                </a:lnTo>
                <a:lnTo>
                  <a:pt x="42382" y="2388"/>
                </a:lnTo>
                <a:lnTo>
                  <a:pt x="30479" y="0"/>
                </a:lnTo>
                <a:close/>
              </a:path>
            </a:pathLst>
          </a:custGeom>
          <a:solidFill>
            <a:srgbClr val="FFFFFF"/>
          </a:solidFill>
        </p:spPr>
        <p:txBody>
          <a:bodyPr wrap="square" lIns="0" tIns="0" rIns="0" bIns="0" rtlCol="0"/>
          <a:lstStyle/>
          <a:p>
            <a:endParaRPr sz="1134" dirty="0"/>
          </a:p>
        </p:txBody>
      </p:sp>
      <p:pic>
        <p:nvPicPr>
          <p:cNvPr id="45" name="object 45"/>
          <p:cNvPicPr/>
          <p:nvPr/>
        </p:nvPicPr>
        <p:blipFill>
          <a:blip r:embed="rId26" cstate="print"/>
          <a:stretch>
            <a:fillRect/>
          </a:stretch>
        </p:blipFill>
        <p:spPr>
          <a:xfrm>
            <a:off x="7731382" y="1806908"/>
            <a:ext cx="70898" cy="70805"/>
          </a:xfrm>
          <a:prstGeom prst="rect">
            <a:avLst/>
          </a:prstGeom>
        </p:spPr>
      </p:pic>
      <p:sp>
        <p:nvSpPr>
          <p:cNvPr id="46" name="object 46"/>
          <p:cNvSpPr/>
          <p:nvPr/>
        </p:nvSpPr>
        <p:spPr>
          <a:xfrm>
            <a:off x="7918427" y="1793042"/>
            <a:ext cx="49378" cy="49891"/>
          </a:xfrm>
          <a:custGeom>
            <a:avLst/>
            <a:gdLst/>
            <a:ahLst/>
            <a:cxnLst/>
            <a:rect l="l" t="t" r="r" b="b"/>
            <a:pathLst>
              <a:path w="60959" h="61594">
                <a:moveTo>
                  <a:pt x="30479" y="0"/>
                </a:moveTo>
                <a:lnTo>
                  <a:pt x="18596" y="2408"/>
                </a:lnTo>
                <a:lnTo>
                  <a:pt x="8910" y="8974"/>
                </a:lnTo>
                <a:lnTo>
                  <a:pt x="2388" y="18704"/>
                </a:lnTo>
                <a:lnTo>
                  <a:pt x="0" y="30606"/>
                </a:lnTo>
                <a:lnTo>
                  <a:pt x="2388" y="42436"/>
                </a:lnTo>
                <a:lnTo>
                  <a:pt x="8910" y="52128"/>
                </a:lnTo>
                <a:lnTo>
                  <a:pt x="18596" y="58680"/>
                </a:lnTo>
                <a:lnTo>
                  <a:pt x="30479" y="61086"/>
                </a:lnTo>
                <a:lnTo>
                  <a:pt x="42363" y="58680"/>
                </a:lnTo>
                <a:lnTo>
                  <a:pt x="52049" y="52128"/>
                </a:lnTo>
                <a:lnTo>
                  <a:pt x="58571" y="42436"/>
                </a:lnTo>
                <a:lnTo>
                  <a:pt x="60959" y="30606"/>
                </a:lnTo>
                <a:lnTo>
                  <a:pt x="58571" y="18704"/>
                </a:lnTo>
                <a:lnTo>
                  <a:pt x="52049" y="8974"/>
                </a:lnTo>
                <a:lnTo>
                  <a:pt x="42363" y="2408"/>
                </a:lnTo>
                <a:lnTo>
                  <a:pt x="30479" y="0"/>
                </a:lnTo>
                <a:close/>
              </a:path>
            </a:pathLst>
          </a:custGeom>
          <a:solidFill>
            <a:srgbClr val="FFFFFF"/>
          </a:solidFill>
        </p:spPr>
        <p:txBody>
          <a:bodyPr wrap="square" lIns="0" tIns="0" rIns="0" bIns="0" rtlCol="0"/>
          <a:lstStyle/>
          <a:p>
            <a:endParaRPr sz="1134" dirty="0"/>
          </a:p>
        </p:txBody>
      </p:sp>
      <p:pic>
        <p:nvPicPr>
          <p:cNvPr id="47" name="object 47"/>
          <p:cNvPicPr/>
          <p:nvPr/>
        </p:nvPicPr>
        <p:blipFill>
          <a:blip r:embed="rId27" cstate="print"/>
          <a:stretch>
            <a:fillRect/>
          </a:stretch>
        </p:blipFill>
        <p:spPr>
          <a:xfrm>
            <a:off x="8018094" y="2258131"/>
            <a:ext cx="98045" cy="98034"/>
          </a:xfrm>
          <a:prstGeom prst="rect">
            <a:avLst/>
          </a:prstGeom>
        </p:spPr>
      </p:pic>
      <p:sp>
        <p:nvSpPr>
          <p:cNvPr id="48" name="object 48"/>
          <p:cNvSpPr/>
          <p:nvPr/>
        </p:nvSpPr>
        <p:spPr>
          <a:xfrm>
            <a:off x="7208112" y="1509791"/>
            <a:ext cx="1004526" cy="510750"/>
          </a:xfrm>
          <a:custGeom>
            <a:avLst/>
            <a:gdLst/>
            <a:ahLst/>
            <a:cxnLst/>
            <a:rect l="l" t="t" r="r" b="b"/>
            <a:pathLst>
              <a:path w="1240154" h="630555">
                <a:moveTo>
                  <a:pt x="30480" y="6794"/>
                </a:moveTo>
                <a:lnTo>
                  <a:pt x="23672" y="0"/>
                </a:lnTo>
                <a:lnTo>
                  <a:pt x="6794" y="0"/>
                </a:lnTo>
                <a:lnTo>
                  <a:pt x="0" y="6794"/>
                </a:lnTo>
                <a:lnTo>
                  <a:pt x="0" y="23672"/>
                </a:lnTo>
                <a:lnTo>
                  <a:pt x="6794" y="30480"/>
                </a:lnTo>
                <a:lnTo>
                  <a:pt x="15240" y="30480"/>
                </a:lnTo>
                <a:lnTo>
                  <a:pt x="23672" y="30480"/>
                </a:lnTo>
                <a:lnTo>
                  <a:pt x="30480" y="23672"/>
                </a:lnTo>
                <a:lnTo>
                  <a:pt x="30480" y="6794"/>
                </a:lnTo>
                <a:close/>
              </a:path>
              <a:path w="1240154" h="630555">
                <a:moveTo>
                  <a:pt x="1153350" y="371652"/>
                </a:moveTo>
                <a:lnTo>
                  <a:pt x="1146416" y="364845"/>
                </a:lnTo>
                <a:lnTo>
                  <a:pt x="1129665" y="364845"/>
                </a:lnTo>
                <a:lnTo>
                  <a:pt x="1122870" y="371652"/>
                </a:lnTo>
                <a:lnTo>
                  <a:pt x="1122870" y="388531"/>
                </a:lnTo>
                <a:lnTo>
                  <a:pt x="1129665" y="395325"/>
                </a:lnTo>
                <a:lnTo>
                  <a:pt x="1138110" y="395325"/>
                </a:lnTo>
                <a:lnTo>
                  <a:pt x="1146416" y="395325"/>
                </a:lnTo>
                <a:lnTo>
                  <a:pt x="1153350" y="388531"/>
                </a:lnTo>
                <a:lnTo>
                  <a:pt x="1153350" y="371652"/>
                </a:lnTo>
                <a:close/>
              </a:path>
              <a:path w="1240154" h="630555">
                <a:moveTo>
                  <a:pt x="1239761" y="599567"/>
                </a:moveTo>
                <a:lnTo>
                  <a:pt x="1237361" y="587667"/>
                </a:lnTo>
                <a:lnTo>
                  <a:pt x="1230795" y="577938"/>
                </a:lnTo>
                <a:lnTo>
                  <a:pt x="1221066" y="571373"/>
                </a:lnTo>
                <a:lnTo>
                  <a:pt x="1209154" y="568960"/>
                </a:lnTo>
                <a:lnTo>
                  <a:pt x="1197279" y="571373"/>
                </a:lnTo>
                <a:lnTo>
                  <a:pt x="1187589" y="577938"/>
                </a:lnTo>
                <a:lnTo>
                  <a:pt x="1181074" y="587667"/>
                </a:lnTo>
                <a:lnTo>
                  <a:pt x="1178674" y="599567"/>
                </a:lnTo>
                <a:lnTo>
                  <a:pt x="1181074" y="611403"/>
                </a:lnTo>
                <a:lnTo>
                  <a:pt x="1187589" y="621093"/>
                </a:lnTo>
                <a:lnTo>
                  <a:pt x="1197279" y="627646"/>
                </a:lnTo>
                <a:lnTo>
                  <a:pt x="1209154" y="630047"/>
                </a:lnTo>
                <a:lnTo>
                  <a:pt x="1221066" y="627646"/>
                </a:lnTo>
                <a:lnTo>
                  <a:pt x="1230795" y="621093"/>
                </a:lnTo>
                <a:lnTo>
                  <a:pt x="1237361" y="611403"/>
                </a:lnTo>
                <a:lnTo>
                  <a:pt x="1239761" y="599567"/>
                </a:lnTo>
                <a:close/>
              </a:path>
            </a:pathLst>
          </a:custGeom>
          <a:solidFill>
            <a:srgbClr val="FFFFFF"/>
          </a:solidFill>
        </p:spPr>
        <p:txBody>
          <a:bodyPr wrap="square" lIns="0" tIns="0" rIns="0" bIns="0" rtlCol="0"/>
          <a:lstStyle/>
          <a:p>
            <a:endParaRPr sz="1134" dirty="0"/>
          </a:p>
        </p:txBody>
      </p:sp>
      <p:pic>
        <p:nvPicPr>
          <p:cNvPr id="49" name="object 49"/>
          <p:cNvPicPr/>
          <p:nvPr/>
        </p:nvPicPr>
        <p:blipFill>
          <a:blip r:embed="rId28" cstate="print"/>
          <a:stretch>
            <a:fillRect/>
          </a:stretch>
        </p:blipFill>
        <p:spPr>
          <a:xfrm>
            <a:off x="6051056" y="2906572"/>
            <a:ext cx="2542848" cy="2676826"/>
          </a:xfrm>
          <a:prstGeom prst="rect">
            <a:avLst/>
          </a:prstGeom>
        </p:spPr>
      </p:pic>
      <p:pic>
        <p:nvPicPr>
          <p:cNvPr id="50" name="object 50"/>
          <p:cNvPicPr/>
          <p:nvPr/>
        </p:nvPicPr>
        <p:blipFill>
          <a:blip r:embed="rId29" cstate="print"/>
          <a:stretch>
            <a:fillRect/>
          </a:stretch>
        </p:blipFill>
        <p:spPr>
          <a:xfrm>
            <a:off x="6930815" y="324373"/>
            <a:ext cx="5232300" cy="5950697"/>
          </a:xfrm>
          <a:prstGeom prst="rect">
            <a:avLst/>
          </a:prstGeom>
        </p:spPr>
      </p:pic>
      <p:sp>
        <p:nvSpPr>
          <p:cNvPr id="51" name="object 51"/>
          <p:cNvSpPr/>
          <p:nvPr/>
        </p:nvSpPr>
        <p:spPr>
          <a:xfrm>
            <a:off x="7220457" y="874970"/>
            <a:ext cx="1111510" cy="450571"/>
          </a:xfrm>
          <a:custGeom>
            <a:avLst/>
            <a:gdLst/>
            <a:ahLst/>
            <a:cxnLst/>
            <a:rect l="l" t="t" r="r" b="b"/>
            <a:pathLst>
              <a:path w="1372234" h="556260">
                <a:moveTo>
                  <a:pt x="947483" y="83820"/>
                </a:moveTo>
                <a:lnTo>
                  <a:pt x="928712" y="57835"/>
                </a:lnTo>
                <a:lnTo>
                  <a:pt x="928712" y="83820"/>
                </a:lnTo>
                <a:lnTo>
                  <a:pt x="928712" y="88900"/>
                </a:lnTo>
                <a:lnTo>
                  <a:pt x="889863" y="102870"/>
                </a:lnTo>
                <a:lnTo>
                  <a:pt x="864819" y="105410"/>
                </a:lnTo>
                <a:lnTo>
                  <a:pt x="837272" y="104140"/>
                </a:lnTo>
                <a:lnTo>
                  <a:pt x="808329" y="101600"/>
                </a:lnTo>
                <a:lnTo>
                  <a:pt x="778065" y="96520"/>
                </a:lnTo>
                <a:lnTo>
                  <a:pt x="746607" y="90170"/>
                </a:lnTo>
                <a:lnTo>
                  <a:pt x="713181" y="82550"/>
                </a:lnTo>
                <a:lnTo>
                  <a:pt x="737006" y="74930"/>
                </a:lnTo>
                <a:lnTo>
                  <a:pt x="744943" y="72390"/>
                </a:lnTo>
                <a:lnTo>
                  <a:pt x="778090" y="66040"/>
                </a:lnTo>
                <a:lnTo>
                  <a:pt x="812546" y="62230"/>
                </a:lnTo>
                <a:lnTo>
                  <a:pt x="848194" y="60960"/>
                </a:lnTo>
                <a:lnTo>
                  <a:pt x="864831" y="60960"/>
                </a:lnTo>
                <a:lnTo>
                  <a:pt x="907237" y="68580"/>
                </a:lnTo>
                <a:lnTo>
                  <a:pt x="928712" y="83820"/>
                </a:lnTo>
                <a:lnTo>
                  <a:pt x="928712" y="57835"/>
                </a:lnTo>
                <a:lnTo>
                  <a:pt x="916457" y="52070"/>
                </a:lnTo>
                <a:lnTo>
                  <a:pt x="901280" y="46990"/>
                </a:lnTo>
                <a:lnTo>
                  <a:pt x="883907" y="44450"/>
                </a:lnTo>
                <a:lnTo>
                  <a:pt x="864387" y="41910"/>
                </a:lnTo>
                <a:lnTo>
                  <a:pt x="842784" y="41910"/>
                </a:lnTo>
                <a:lnTo>
                  <a:pt x="804329" y="43180"/>
                </a:lnTo>
                <a:lnTo>
                  <a:pt x="764413" y="49530"/>
                </a:lnTo>
                <a:lnTo>
                  <a:pt x="723176" y="59690"/>
                </a:lnTo>
                <a:lnTo>
                  <a:pt x="680770" y="74930"/>
                </a:lnTo>
                <a:lnTo>
                  <a:pt x="653300" y="68580"/>
                </a:lnTo>
                <a:lnTo>
                  <a:pt x="631342" y="63500"/>
                </a:lnTo>
                <a:lnTo>
                  <a:pt x="591769" y="53340"/>
                </a:lnTo>
                <a:lnTo>
                  <a:pt x="562165" y="46990"/>
                </a:lnTo>
                <a:lnTo>
                  <a:pt x="542658" y="43180"/>
                </a:lnTo>
                <a:lnTo>
                  <a:pt x="527558" y="40640"/>
                </a:lnTo>
                <a:lnTo>
                  <a:pt x="495261" y="38100"/>
                </a:lnTo>
                <a:lnTo>
                  <a:pt x="452666" y="38100"/>
                </a:lnTo>
                <a:lnTo>
                  <a:pt x="406082" y="43180"/>
                </a:lnTo>
                <a:lnTo>
                  <a:pt x="385165" y="46990"/>
                </a:lnTo>
                <a:lnTo>
                  <a:pt x="384594" y="46393"/>
                </a:lnTo>
                <a:lnTo>
                  <a:pt x="384594" y="119380"/>
                </a:lnTo>
                <a:lnTo>
                  <a:pt x="380707" y="158750"/>
                </a:lnTo>
                <a:lnTo>
                  <a:pt x="368719" y="198120"/>
                </a:lnTo>
                <a:lnTo>
                  <a:pt x="348805" y="238760"/>
                </a:lnTo>
                <a:lnTo>
                  <a:pt x="321030" y="278130"/>
                </a:lnTo>
                <a:lnTo>
                  <a:pt x="289369" y="312420"/>
                </a:lnTo>
                <a:lnTo>
                  <a:pt x="257441" y="336550"/>
                </a:lnTo>
                <a:lnTo>
                  <a:pt x="193230" y="356870"/>
                </a:lnTo>
                <a:lnTo>
                  <a:pt x="182156" y="355600"/>
                </a:lnTo>
                <a:lnTo>
                  <a:pt x="147828" y="330200"/>
                </a:lnTo>
                <a:lnTo>
                  <a:pt x="139026" y="297180"/>
                </a:lnTo>
                <a:lnTo>
                  <a:pt x="143802" y="261620"/>
                </a:lnTo>
                <a:lnTo>
                  <a:pt x="158089" y="226060"/>
                </a:lnTo>
                <a:lnTo>
                  <a:pt x="181825" y="190500"/>
                </a:lnTo>
                <a:lnTo>
                  <a:pt x="214947" y="154940"/>
                </a:lnTo>
                <a:lnTo>
                  <a:pt x="252793" y="123190"/>
                </a:lnTo>
                <a:lnTo>
                  <a:pt x="292049" y="99060"/>
                </a:lnTo>
                <a:lnTo>
                  <a:pt x="332587" y="82550"/>
                </a:lnTo>
                <a:lnTo>
                  <a:pt x="374269" y="72390"/>
                </a:lnTo>
                <a:lnTo>
                  <a:pt x="384492" y="114300"/>
                </a:lnTo>
                <a:lnTo>
                  <a:pt x="384594" y="119380"/>
                </a:lnTo>
                <a:lnTo>
                  <a:pt x="384594" y="46393"/>
                </a:lnTo>
                <a:lnTo>
                  <a:pt x="351739" y="17780"/>
                </a:lnTo>
                <a:lnTo>
                  <a:pt x="312877" y="2540"/>
                </a:lnTo>
                <a:lnTo>
                  <a:pt x="279463" y="0"/>
                </a:lnTo>
                <a:lnTo>
                  <a:pt x="238747" y="3810"/>
                </a:lnTo>
                <a:lnTo>
                  <a:pt x="198589" y="17780"/>
                </a:lnTo>
                <a:lnTo>
                  <a:pt x="159143" y="40640"/>
                </a:lnTo>
                <a:lnTo>
                  <a:pt x="120535" y="71120"/>
                </a:lnTo>
                <a:lnTo>
                  <a:pt x="91516" y="101600"/>
                </a:lnTo>
                <a:lnTo>
                  <a:pt x="86233" y="111760"/>
                </a:lnTo>
                <a:lnTo>
                  <a:pt x="86233" y="113030"/>
                </a:lnTo>
                <a:lnTo>
                  <a:pt x="87668" y="118110"/>
                </a:lnTo>
                <a:lnTo>
                  <a:pt x="90868" y="120650"/>
                </a:lnTo>
                <a:lnTo>
                  <a:pt x="97764" y="120650"/>
                </a:lnTo>
                <a:lnTo>
                  <a:pt x="99237" y="119380"/>
                </a:lnTo>
                <a:lnTo>
                  <a:pt x="147193" y="71120"/>
                </a:lnTo>
                <a:lnTo>
                  <a:pt x="189992" y="41910"/>
                </a:lnTo>
                <a:lnTo>
                  <a:pt x="235038" y="22860"/>
                </a:lnTo>
                <a:lnTo>
                  <a:pt x="282168" y="17780"/>
                </a:lnTo>
                <a:lnTo>
                  <a:pt x="307060" y="19050"/>
                </a:lnTo>
                <a:lnTo>
                  <a:pt x="328676" y="26670"/>
                </a:lnTo>
                <a:lnTo>
                  <a:pt x="347116" y="36830"/>
                </a:lnTo>
                <a:lnTo>
                  <a:pt x="362496" y="52070"/>
                </a:lnTo>
                <a:lnTo>
                  <a:pt x="318516" y="66040"/>
                </a:lnTo>
                <a:lnTo>
                  <a:pt x="276479" y="86360"/>
                </a:lnTo>
                <a:lnTo>
                  <a:pt x="236499" y="113030"/>
                </a:lnTo>
                <a:lnTo>
                  <a:pt x="198716" y="146050"/>
                </a:lnTo>
                <a:lnTo>
                  <a:pt x="164820" y="184150"/>
                </a:lnTo>
                <a:lnTo>
                  <a:pt x="140525" y="222250"/>
                </a:lnTo>
                <a:lnTo>
                  <a:pt x="125907" y="260350"/>
                </a:lnTo>
                <a:lnTo>
                  <a:pt x="121119" y="299720"/>
                </a:lnTo>
                <a:lnTo>
                  <a:pt x="122364" y="313690"/>
                </a:lnTo>
                <a:lnTo>
                  <a:pt x="142405" y="354330"/>
                </a:lnTo>
                <a:lnTo>
                  <a:pt x="181660" y="374650"/>
                </a:lnTo>
                <a:lnTo>
                  <a:pt x="197878" y="375920"/>
                </a:lnTo>
                <a:lnTo>
                  <a:pt x="235978" y="370840"/>
                </a:lnTo>
                <a:lnTo>
                  <a:pt x="272961" y="356870"/>
                </a:lnTo>
                <a:lnTo>
                  <a:pt x="308711" y="332740"/>
                </a:lnTo>
                <a:lnTo>
                  <a:pt x="343090" y="298450"/>
                </a:lnTo>
                <a:lnTo>
                  <a:pt x="372465" y="260350"/>
                </a:lnTo>
                <a:lnTo>
                  <a:pt x="393522" y="219710"/>
                </a:lnTo>
                <a:lnTo>
                  <a:pt x="406196" y="179070"/>
                </a:lnTo>
                <a:lnTo>
                  <a:pt x="410438" y="135890"/>
                </a:lnTo>
                <a:lnTo>
                  <a:pt x="409587" y="118110"/>
                </a:lnTo>
                <a:lnTo>
                  <a:pt x="407047" y="101600"/>
                </a:lnTo>
                <a:lnTo>
                  <a:pt x="402831" y="85090"/>
                </a:lnTo>
                <a:lnTo>
                  <a:pt x="397916" y="72390"/>
                </a:lnTo>
                <a:lnTo>
                  <a:pt x="396938" y="69850"/>
                </a:lnTo>
                <a:lnTo>
                  <a:pt x="401218" y="68580"/>
                </a:lnTo>
                <a:lnTo>
                  <a:pt x="410146" y="68580"/>
                </a:lnTo>
                <a:lnTo>
                  <a:pt x="478282" y="76200"/>
                </a:lnTo>
                <a:lnTo>
                  <a:pt x="521081" y="83820"/>
                </a:lnTo>
                <a:lnTo>
                  <a:pt x="569518" y="95250"/>
                </a:lnTo>
                <a:lnTo>
                  <a:pt x="581228" y="99060"/>
                </a:lnTo>
                <a:lnTo>
                  <a:pt x="604291" y="104140"/>
                </a:lnTo>
                <a:lnTo>
                  <a:pt x="615581" y="107950"/>
                </a:lnTo>
                <a:lnTo>
                  <a:pt x="573747" y="132080"/>
                </a:lnTo>
                <a:lnTo>
                  <a:pt x="531507" y="163830"/>
                </a:lnTo>
                <a:lnTo>
                  <a:pt x="490778" y="203200"/>
                </a:lnTo>
                <a:lnTo>
                  <a:pt x="450862" y="254000"/>
                </a:lnTo>
                <a:lnTo>
                  <a:pt x="450608" y="256540"/>
                </a:lnTo>
                <a:lnTo>
                  <a:pt x="434517" y="261620"/>
                </a:lnTo>
                <a:lnTo>
                  <a:pt x="424307" y="265430"/>
                </a:lnTo>
                <a:lnTo>
                  <a:pt x="423303" y="265430"/>
                </a:lnTo>
                <a:lnTo>
                  <a:pt x="405904" y="273050"/>
                </a:lnTo>
                <a:lnTo>
                  <a:pt x="391947" y="281940"/>
                </a:lnTo>
                <a:lnTo>
                  <a:pt x="381228" y="289560"/>
                </a:lnTo>
                <a:lnTo>
                  <a:pt x="372795" y="295910"/>
                </a:lnTo>
                <a:lnTo>
                  <a:pt x="370916" y="297180"/>
                </a:lnTo>
                <a:lnTo>
                  <a:pt x="363931" y="304800"/>
                </a:lnTo>
                <a:lnTo>
                  <a:pt x="357987" y="312420"/>
                </a:lnTo>
                <a:lnTo>
                  <a:pt x="353860" y="321310"/>
                </a:lnTo>
                <a:lnTo>
                  <a:pt x="352310" y="326390"/>
                </a:lnTo>
                <a:lnTo>
                  <a:pt x="352310" y="331470"/>
                </a:lnTo>
                <a:lnTo>
                  <a:pt x="355942" y="335280"/>
                </a:lnTo>
                <a:lnTo>
                  <a:pt x="367449" y="335280"/>
                </a:lnTo>
                <a:lnTo>
                  <a:pt x="369925" y="328930"/>
                </a:lnTo>
                <a:lnTo>
                  <a:pt x="370484" y="327660"/>
                </a:lnTo>
                <a:lnTo>
                  <a:pt x="380072" y="312420"/>
                </a:lnTo>
                <a:lnTo>
                  <a:pt x="393877" y="299720"/>
                </a:lnTo>
                <a:lnTo>
                  <a:pt x="411276" y="289560"/>
                </a:lnTo>
                <a:lnTo>
                  <a:pt x="431660" y="284480"/>
                </a:lnTo>
                <a:lnTo>
                  <a:pt x="423875" y="295910"/>
                </a:lnTo>
                <a:lnTo>
                  <a:pt x="411556" y="313690"/>
                </a:lnTo>
                <a:lnTo>
                  <a:pt x="392988" y="339090"/>
                </a:lnTo>
                <a:lnTo>
                  <a:pt x="358101" y="389890"/>
                </a:lnTo>
                <a:lnTo>
                  <a:pt x="324599" y="433070"/>
                </a:lnTo>
                <a:lnTo>
                  <a:pt x="292557" y="467360"/>
                </a:lnTo>
                <a:lnTo>
                  <a:pt x="262128" y="494030"/>
                </a:lnTo>
                <a:lnTo>
                  <a:pt x="199631" y="527050"/>
                </a:lnTo>
                <a:lnTo>
                  <a:pt x="129832" y="537210"/>
                </a:lnTo>
                <a:lnTo>
                  <a:pt x="107645" y="535940"/>
                </a:lnTo>
                <a:lnTo>
                  <a:pt x="68300" y="525780"/>
                </a:lnTo>
                <a:lnTo>
                  <a:pt x="27698" y="492760"/>
                </a:lnTo>
                <a:lnTo>
                  <a:pt x="19939" y="464820"/>
                </a:lnTo>
                <a:lnTo>
                  <a:pt x="23291" y="469900"/>
                </a:lnTo>
                <a:lnTo>
                  <a:pt x="28282" y="473710"/>
                </a:lnTo>
                <a:lnTo>
                  <a:pt x="34823" y="476250"/>
                </a:lnTo>
                <a:lnTo>
                  <a:pt x="42837" y="477520"/>
                </a:lnTo>
                <a:lnTo>
                  <a:pt x="49428" y="477520"/>
                </a:lnTo>
                <a:lnTo>
                  <a:pt x="55524" y="474980"/>
                </a:lnTo>
                <a:lnTo>
                  <a:pt x="61112" y="471170"/>
                </a:lnTo>
                <a:lnTo>
                  <a:pt x="66192" y="467360"/>
                </a:lnTo>
                <a:lnTo>
                  <a:pt x="68237" y="464820"/>
                </a:lnTo>
                <a:lnTo>
                  <a:pt x="70294" y="462280"/>
                </a:lnTo>
                <a:lnTo>
                  <a:pt x="67538" y="419100"/>
                </a:lnTo>
                <a:lnTo>
                  <a:pt x="44386" y="411480"/>
                </a:lnTo>
                <a:lnTo>
                  <a:pt x="35471" y="411480"/>
                </a:lnTo>
                <a:lnTo>
                  <a:pt x="3200" y="443230"/>
                </a:lnTo>
                <a:lnTo>
                  <a:pt x="0" y="463550"/>
                </a:lnTo>
                <a:lnTo>
                  <a:pt x="2514" y="483870"/>
                </a:lnTo>
                <a:lnTo>
                  <a:pt x="22593" y="516890"/>
                </a:lnTo>
                <a:lnTo>
                  <a:pt x="60871" y="542290"/>
                </a:lnTo>
                <a:lnTo>
                  <a:pt x="110667" y="554990"/>
                </a:lnTo>
                <a:lnTo>
                  <a:pt x="139496" y="556260"/>
                </a:lnTo>
                <a:lnTo>
                  <a:pt x="189776" y="552450"/>
                </a:lnTo>
                <a:lnTo>
                  <a:pt x="239420" y="539750"/>
                </a:lnTo>
                <a:lnTo>
                  <a:pt x="288251" y="519430"/>
                </a:lnTo>
                <a:lnTo>
                  <a:pt x="336105" y="490220"/>
                </a:lnTo>
                <a:lnTo>
                  <a:pt x="368249" y="464820"/>
                </a:lnTo>
                <a:lnTo>
                  <a:pt x="405942" y="419100"/>
                </a:lnTo>
                <a:lnTo>
                  <a:pt x="429514" y="382270"/>
                </a:lnTo>
                <a:lnTo>
                  <a:pt x="459143" y="334010"/>
                </a:lnTo>
                <a:lnTo>
                  <a:pt x="489331" y="284480"/>
                </a:lnTo>
                <a:lnTo>
                  <a:pt x="490105" y="283210"/>
                </a:lnTo>
                <a:lnTo>
                  <a:pt x="498652" y="284480"/>
                </a:lnTo>
                <a:lnTo>
                  <a:pt x="514781" y="290830"/>
                </a:lnTo>
                <a:lnTo>
                  <a:pt x="535787" y="298450"/>
                </a:lnTo>
                <a:lnTo>
                  <a:pt x="581647" y="316230"/>
                </a:lnTo>
                <a:lnTo>
                  <a:pt x="602170" y="321310"/>
                </a:lnTo>
                <a:lnTo>
                  <a:pt x="620420" y="323850"/>
                </a:lnTo>
                <a:lnTo>
                  <a:pt x="636346" y="325120"/>
                </a:lnTo>
                <a:lnTo>
                  <a:pt x="663346" y="322580"/>
                </a:lnTo>
                <a:lnTo>
                  <a:pt x="686816" y="314960"/>
                </a:lnTo>
                <a:lnTo>
                  <a:pt x="706678" y="302260"/>
                </a:lnTo>
                <a:lnTo>
                  <a:pt x="716381" y="290830"/>
                </a:lnTo>
                <a:lnTo>
                  <a:pt x="722858" y="283210"/>
                </a:lnTo>
                <a:lnTo>
                  <a:pt x="740079" y="246380"/>
                </a:lnTo>
                <a:lnTo>
                  <a:pt x="740384" y="237490"/>
                </a:lnTo>
                <a:lnTo>
                  <a:pt x="738568" y="226060"/>
                </a:lnTo>
                <a:lnTo>
                  <a:pt x="731913" y="215900"/>
                </a:lnTo>
                <a:lnTo>
                  <a:pt x="717740" y="210820"/>
                </a:lnTo>
                <a:lnTo>
                  <a:pt x="710133" y="212090"/>
                </a:lnTo>
                <a:lnTo>
                  <a:pt x="678332" y="238760"/>
                </a:lnTo>
                <a:lnTo>
                  <a:pt x="674903" y="254000"/>
                </a:lnTo>
                <a:lnTo>
                  <a:pt x="676440" y="262890"/>
                </a:lnTo>
                <a:lnTo>
                  <a:pt x="716343" y="271780"/>
                </a:lnTo>
                <a:lnTo>
                  <a:pt x="721995" y="267970"/>
                </a:lnTo>
                <a:lnTo>
                  <a:pt x="716203" y="278130"/>
                </a:lnTo>
                <a:lnTo>
                  <a:pt x="706132" y="285750"/>
                </a:lnTo>
                <a:lnTo>
                  <a:pt x="691692" y="289560"/>
                </a:lnTo>
                <a:lnTo>
                  <a:pt x="672795" y="290830"/>
                </a:lnTo>
                <a:lnTo>
                  <a:pt x="661479" y="290830"/>
                </a:lnTo>
                <a:lnTo>
                  <a:pt x="648716" y="288290"/>
                </a:lnTo>
                <a:lnTo>
                  <a:pt x="634555" y="285750"/>
                </a:lnTo>
                <a:lnTo>
                  <a:pt x="626795" y="283210"/>
                </a:lnTo>
                <a:lnTo>
                  <a:pt x="619036" y="280670"/>
                </a:lnTo>
                <a:lnTo>
                  <a:pt x="604799" y="275590"/>
                </a:lnTo>
                <a:lnTo>
                  <a:pt x="591870" y="271780"/>
                </a:lnTo>
                <a:lnTo>
                  <a:pt x="580237" y="267970"/>
                </a:lnTo>
                <a:lnTo>
                  <a:pt x="569861" y="265430"/>
                </a:lnTo>
                <a:lnTo>
                  <a:pt x="553110" y="261620"/>
                </a:lnTo>
                <a:lnTo>
                  <a:pt x="537197" y="257810"/>
                </a:lnTo>
                <a:lnTo>
                  <a:pt x="522109" y="255270"/>
                </a:lnTo>
                <a:lnTo>
                  <a:pt x="507847" y="254000"/>
                </a:lnTo>
                <a:lnTo>
                  <a:pt x="523494" y="229870"/>
                </a:lnTo>
                <a:lnTo>
                  <a:pt x="537044" y="208280"/>
                </a:lnTo>
                <a:lnTo>
                  <a:pt x="548068" y="193040"/>
                </a:lnTo>
                <a:lnTo>
                  <a:pt x="556158" y="181610"/>
                </a:lnTo>
                <a:lnTo>
                  <a:pt x="576414" y="161290"/>
                </a:lnTo>
                <a:lnTo>
                  <a:pt x="597662" y="142240"/>
                </a:lnTo>
                <a:lnTo>
                  <a:pt x="619823" y="127000"/>
                </a:lnTo>
                <a:lnTo>
                  <a:pt x="642835" y="114300"/>
                </a:lnTo>
                <a:lnTo>
                  <a:pt x="690930" y="123190"/>
                </a:lnTo>
                <a:lnTo>
                  <a:pt x="735368" y="129540"/>
                </a:lnTo>
                <a:lnTo>
                  <a:pt x="775982" y="133350"/>
                </a:lnTo>
                <a:lnTo>
                  <a:pt x="812634" y="134620"/>
                </a:lnTo>
                <a:lnTo>
                  <a:pt x="838771" y="133350"/>
                </a:lnTo>
                <a:lnTo>
                  <a:pt x="863053" y="130810"/>
                </a:lnTo>
                <a:lnTo>
                  <a:pt x="885418" y="127000"/>
                </a:lnTo>
                <a:lnTo>
                  <a:pt x="905776" y="120650"/>
                </a:lnTo>
                <a:lnTo>
                  <a:pt x="921067" y="114300"/>
                </a:lnTo>
                <a:lnTo>
                  <a:pt x="924128" y="113030"/>
                </a:lnTo>
                <a:lnTo>
                  <a:pt x="935278" y="105410"/>
                </a:lnTo>
                <a:lnTo>
                  <a:pt x="937145" y="104140"/>
                </a:lnTo>
                <a:lnTo>
                  <a:pt x="944905" y="93980"/>
                </a:lnTo>
                <a:lnTo>
                  <a:pt x="947483" y="83820"/>
                </a:lnTo>
                <a:close/>
              </a:path>
              <a:path w="1372234" h="556260">
                <a:moveTo>
                  <a:pt x="1085926" y="304863"/>
                </a:moveTo>
                <a:lnTo>
                  <a:pt x="1005471" y="304863"/>
                </a:lnTo>
                <a:lnTo>
                  <a:pt x="1005471" y="320776"/>
                </a:lnTo>
                <a:lnTo>
                  <a:pt x="1013663" y="321017"/>
                </a:lnTo>
                <a:lnTo>
                  <a:pt x="1020381" y="322287"/>
                </a:lnTo>
                <a:lnTo>
                  <a:pt x="1030871" y="326898"/>
                </a:lnTo>
                <a:lnTo>
                  <a:pt x="1033500" y="332257"/>
                </a:lnTo>
                <a:lnTo>
                  <a:pt x="1033500" y="345287"/>
                </a:lnTo>
                <a:lnTo>
                  <a:pt x="1032459" y="351345"/>
                </a:lnTo>
                <a:lnTo>
                  <a:pt x="1030389" y="358851"/>
                </a:lnTo>
                <a:lnTo>
                  <a:pt x="1000975" y="468884"/>
                </a:lnTo>
                <a:lnTo>
                  <a:pt x="967740" y="375107"/>
                </a:lnTo>
                <a:lnTo>
                  <a:pt x="942835" y="304863"/>
                </a:lnTo>
                <a:lnTo>
                  <a:pt x="920165" y="304863"/>
                </a:lnTo>
                <a:lnTo>
                  <a:pt x="865149" y="468884"/>
                </a:lnTo>
                <a:lnTo>
                  <a:pt x="830783" y="351345"/>
                </a:lnTo>
                <a:lnTo>
                  <a:pt x="828230" y="342874"/>
                </a:lnTo>
                <a:lnTo>
                  <a:pt x="826909" y="336588"/>
                </a:lnTo>
                <a:lnTo>
                  <a:pt x="826909" y="327355"/>
                </a:lnTo>
                <a:lnTo>
                  <a:pt x="828751" y="323951"/>
                </a:lnTo>
                <a:lnTo>
                  <a:pt x="836142" y="321411"/>
                </a:lnTo>
                <a:lnTo>
                  <a:pt x="841959" y="320776"/>
                </a:lnTo>
                <a:lnTo>
                  <a:pt x="849922" y="320776"/>
                </a:lnTo>
                <a:lnTo>
                  <a:pt x="849922" y="304863"/>
                </a:lnTo>
                <a:lnTo>
                  <a:pt x="748360" y="304863"/>
                </a:lnTo>
                <a:lnTo>
                  <a:pt x="748360" y="320776"/>
                </a:lnTo>
                <a:lnTo>
                  <a:pt x="755053" y="320776"/>
                </a:lnTo>
                <a:lnTo>
                  <a:pt x="760209" y="321614"/>
                </a:lnTo>
                <a:lnTo>
                  <a:pt x="782269" y="358330"/>
                </a:lnTo>
                <a:lnTo>
                  <a:pt x="836599" y="543801"/>
                </a:lnTo>
                <a:lnTo>
                  <a:pt x="860310" y="543801"/>
                </a:lnTo>
                <a:lnTo>
                  <a:pt x="885278" y="468884"/>
                </a:lnTo>
                <a:lnTo>
                  <a:pt x="916533" y="375107"/>
                </a:lnTo>
                <a:lnTo>
                  <a:pt x="976579" y="543801"/>
                </a:lnTo>
                <a:lnTo>
                  <a:pt x="1000633" y="543801"/>
                </a:lnTo>
                <a:lnTo>
                  <a:pt x="1020889" y="468884"/>
                </a:lnTo>
                <a:lnTo>
                  <a:pt x="1049413" y="363347"/>
                </a:lnTo>
                <a:lnTo>
                  <a:pt x="1052055" y="354164"/>
                </a:lnTo>
                <a:lnTo>
                  <a:pt x="1077506" y="321475"/>
                </a:lnTo>
                <a:lnTo>
                  <a:pt x="1085926" y="320776"/>
                </a:lnTo>
                <a:lnTo>
                  <a:pt x="1085926" y="304863"/>
                </a:lnTo>
                <a:close/>
              </a:path>
              <a:path w="1372234" h="556260">
                <a:moveTo>
                  <a:pt x="1371930" y="523570"/>
                </a:moveTo>
                <a:lnTo>
                  <a:pt x="1332738" y="507301"/>
                </a:lnTo>
                <a:lnTo>
                  <a:pt x="1283296" y="444487"/>
                </a:lnTo>
                <a:lnTo>
                  <a:pt x="1254620" y="406946"/>
                </a:lnTo>
                <a:lnTo>
                  <a:pt x="1268476" y="391033"/>
                </a:lnTo>
                <a:lnTo>
                  <a:pt x="1302931" y="351523"/>
                </a:lnTo>
                <a:lnTo>
                  <a:pt x="1340243" y="322199"/>
                </a:lnTo>
                <a:lnTo>
                  <a:pt x="1347825" y="320776"/>
                </a:lnTo>
                <a:lnTo>
                  <a:pt x="1356702" y="320776"/>
                </a:lnTo>
                <a:lnTo>
                  <a:pt x="1356702" y="304863"/>
                </a:lnTo>
                <a:lnTo>
                  <a:pt x="1259636" y="304863"/>
                </a:lnTo>
                <a:lnTo>
                  <a:pt x="1259636" y="320776"/>
                </a:lnTo>
                <a:lnTo>
                  <a:pt x="1275727" y="320776"/>
                </a:lnTo>
                <a:lnTo>
                  <a:pt x="1281150" y="321614"/>
                </a:lnTo>
                <a:lnTo>
                  <a:pt x="1286916" y="324967"/>
                </a:lnTo>
                <a:lnTo>
                  <a:pt x="1288364" y="327698"/>
                </a:lnTo>
                <a:lnTo>
                  <a:pt x="1288364" y="334162"/>
                </a:lnTo>
                <a:lnTo>
                  <a:pt x="1243025" y="391033"/>
                </a:lnTo>
                <a:lnTo>
                  <a:pt x="1210335" y="348805"/>
                </a:lnTo>
                <a:lnTo>
                  <a:pt x="1203286" y="338886"/>
                </a:lnTo>
                <a:lnTo>
                  <a:pt x="1199769" y="332663"/>
                </a:lnTo>
                <a:lnTo>
                  <a:pt x="1199769" y="325856"/>
                </a:lnTo>
                <a:lnTo>
                  <a:pt x="1201420" y="323227"/>
                </a:lnTo>
                <a:lnTo>
                  <a:pt x="1207998" y="321271"/>
                </a:lnTo>
                <a:lnTo>
                  <a:pt x="1212926" y="320776"/>
                </a:lnTo>
                <a:lnTo>
                  <a:pt x="1228496" y="320776"/>
                </a:lnTo>
                <a:lnTo>
                  <a:pt x="1228496" y="304863"/>
                </a:lnTo>
                <a:lnTo>
                  <a:pt x="1100455" y="304863"/>
                </a:lnTo>
                <a:lnTo>
                  <a:pt x="1100455" y="320776"/>
                </a:lnTo>
                <a:lnTo>
                  <a:pt x="1109687" y="320776"/>
                </a:lnTo>
                <a:lnTo>
                  <a:pt x="1116838" y="321640"/>
                </a:lnTo>
                <a:lnTo>
                  <a:pt x="1147800" y="346875"/>
                </a:lnTo>
                <a:lnTo>
                  <a:pt x="1210335" y="428917"/>
                </a:lnTo>
                <a:lnTo>
                  <a:pt x="1168628" y="477888"/>
                </a:lnTo>
                <a:lnTo>
                  <a:pt x="1140079" y="507911"/>
                </a:lnTo>
                <a:lnTo>
                  <a:pt x="1100455" y="523570"/>
                </a:lnTo>
                <a:lnTo>
                  <a:pt x="1100455" y="539483"/>
                </a:lnTo>
                <a:lnTo>
                  <a:pt x="1203579" y="539483"/>
                </a:lnTo>
                <a:lnTo>
                  <a:pt x="1203579" y="523570"/>
                </a:lnTo>
                <a:lnTo>
                  <a:pt x="1196771" y="523570"/>
                </a:lnTo>
                <a:lnTo>
                  <a:pt x="1191348" y="523328"/>
                </a:lnTo>
                <a:lnTo>
                  <a:pt x="1183284" y="522414"/>
                </a:lnTo>
                <a:lnTo>
                  <a:pt x="1179842" y="521119"/>
                </a:lnTo>
                <a:lnTo>
                  <a:pt x="1177023" y="518972"/>
                </a:lnTo>
                <a:lnTo>
                  <a:pt x="1174191" y="516851"/>
                </a:lnTo>
                <a:lnTo>
                  <a:pt x="1172781" y="513638"/>
                </a:lnTo>
                <a:lnTo>
                  <a:pt x="1172781" y="509371"/>
                </a:lnTo>
                <a:lnTo>
                  <a:pt x="1222095" y="444487"/>
                </a:lnTo>
                <a:lnTo>
                  <a:pt x="1259992" y="494499"/>
                </a:lnTo>
                <a:lnTo>
                  <a:pt x="1266101" y="502691"/>
                </a:lnTo>
                <a:lnTo>
                  <a:pt x="1269060" y="507911"/>
                </a:lnTo>
                <a:lnTo>
                  <a:pt x="1269161" y="516178"/>
                </a:lnTo>
                <a:lnTo>
                  <a:pt x="1266761" y="519671"/>
                </a:lnTo>
                <a:lnTo>
                  <a:pt x="1257185" y="522782"/>
                </a:lnTo>
                <a:lnTo>
                  <a:pt x="1251800" y="523570"/>
                </a:lnTo>
                <a:lnTo>
                  <a:pt x="1234897" y="523570"/>
                </a:lnTo>
                <a:lnTo>
                  <a:pt x="1234897" y="539483"/>
                </a:lnTo>
                <a:lnTo>
                  <a:pt x="1371930" y="539483"/>
                </a:lnTo>
                <a:lnTo>
                  <a:pt x="1371930" y="523570"/>
                </a:lnTo>
                <a:close/>
              </a:path>
            </a:pathLst>
          </a:custGeom>
          <a:solidFill>
            <a:srgbClr val="195447"/>
          </a:solidFill>
        </p:spPr>
        <p:txBody>
          <a:bodyPr wrap="square" lIns="0" tIns="0" rIns="0" bIns="0" rtlCol="0"/>
          <a:lstStyle/>
          <a:p>
            <a:endParaRPr sz="1134" dirty="0"/>
          </a:p>
        </p:txBody>
      </p:sp>
      <p:pic>
        <p:nvPicPr>
          <p:cNvPr id="52" name="object 52"/>
          <p:cNvPicPr/>
          <p:nvPr/>
        </p:nvPicPr>
        <p:blipFill>
          <a:blip r:embed="rId30" cstate="print"/>
          <a:stretch>
            <a:fillRect/>
          </a:stretch>
        </p:blipFill>
        <p:spPr>
          <a:xfrm>
            <a:off x="12072386" y="5372520"/>
            <a:ext cx="97690" cy="60488"/>
          </a:xfrm>
          <a:prstGeom prst="rect">
            <a:avLst/>
          </a:prstGeom>
        </p:spPr>
      </p:pic>
      <p:pic>
        <p:nvPicPr>
          <p:cNvPr id="53" name="object 53"/>
          <p:cNvPicPr/>
          <p:nvPr/>
        </p:nvPicPr>
        <p:blipFill>
          <a:blip r:embed="rId31" cstate="print"/>
          <a:stretch>
            <a:fillRect/>
          </a:stretch>
        </p:blipFill>
        <p:spPr>
          <a:xfrm>
            <a:off x="8612753" y="3705715"/>
            <a:ext cx="5162265" cy="2209162"/>
          </a:xfrm>
          <a:prstGeom prst="rect">
            <a:avLst/>
          </a:prstGeom>
        </p:spPr>
      </p:pic>
      <p:sp>
        <p:nvSpPr>
          <p:cNvPr id="55" name="object 55"/>
          <p:cNvSpPr/>
          <p:nvPr/>
        </p:nvSpPr>
        <p:spPr>
          <a:xfrm>
            <a:off x="0" y="802115"/>
            <a:ext cx="14634219" cy="7427485"/>
          </a:xfrm>
          <a:custGeom>
            <a:avLst/>
            <a:gdLst/>
            <a:ahLst/>
            <a:cxnLst/>
            <a:rect l="l" t="t" r="r" b="b"/>
            <a:pathLst>
              <a:path w="15238730" h="7734300">
                <a:moveTo>
                  <a:pt x="14050378" y="0"/>
                </a:moveTo>
                <a:lnTo>
                  <a:pt x="12436018" y="555244"/>
                </a:lnTo>
                <a:lnTo>
                  <a:pt x="12436018" y="2034717"/>
                </a:lnTo>
                <a:lnTo>
                  <a:pt x="14048029" y="1479473"/>
                </a:lnTo>
                <a:lnTo>
                  <a:pt x="14048029" y="1471701"/>
                </a:lnTo>
                <a:lnTo>
                  <a:pt x="12774841" y="1471701"/>
                </a:lnTo>
                <a:lnTo>
                  <a:pt x="12774841" y="1128064"/>
                </a:lnTo>
                <a:lnTo>
                  <a:pt x="14047838" y="1128064"/>
                </a:lnTo>
                <a:lnTo>
                  <a:pt x="14047838" y="764184"/>
                </a:lnTo>
                <a:lnTo>
                  <a:pt x="12774841" y="764184"/>
                </a:lnTo>
                <a:lnTo>
                  <a:pt x="12774841" y="448348"/>
                </a:lnTo>
                <a:lnTo>
                  <a:pt x="14050378" y="448348"/>
                </a:lnTo>
                <a:lnTo>
                  <a:pt x="14050378" y="0"/>
                </a:lnTo>
                <a:close/>
              </a:path>
              <a:path w="15238730" h="7734300">
                <a:moveTo>
                  <a:pt x="15238603" y="7607300"/>
                </a:moveTo>
                <a:lnTo>
                  <a:pt x="0" y="7607300"/>
                </a:lnTo>
                <a:lnTo>
                  <a:pt x="0" y="7734300"/>
                </a:lnTo>
                <a:lnTo>
                  <a:pt x="15238603" y="7734300"/>
                </a:lnTo>
                <a:lnTo>
                  <a:pt x="15238603" y="7607300"/>
                </a:lnTo>
                <a:close/>
              </a:path>
            </a:pathLst>
          </a:custGeom>
          <a:solidFill>
            <a:srgbClr val="195447"/>
          </a:solidFill>
        </p:spPr>
        <p:txBody>
          <a:bodyPr wrap="square" lIns="0" tIns="0" rIns="0" bIns="0" rtlCol="0"/>
          <a:lstStyle/>
          <a:p>
            <a:endParaRPr sz="1134" dirty="0"/>
          </a:p>
        </p:txBody>
      </p:sp>
      <p:pic>
        <p:nvPicPr>
          <p:cNvPr id="5" name="object 4">
            <a:extLst>
              <a:ext uri="{FF2B5EF4-FFF2-40B4-BE49-F238E27FC236}">
                <a16:creationId xmlns:a16="http://schemas.microsoft.com/office/drawing/2014/main" id="{E141635E-D63D-0093-47D7-B650D9C619C3}"/>
              </a:ext>
            </a:extLst>
          </p:cNvPr>
          <p:cNvPicPr/>
          <p:nvPr/>
        </p:nvPicPr>
        <p:blipFill>
          <a:blip r:embed="rId32" cstate="print"/>
          <a:stretch>
            <a:fillRect/>
          </a:stretch>
        </p:blipFill>
        <p:spPr>
          <a:xfrm>
            <a:off x="1" y="5471641"/>
            <a:ext cx="14630400" cy="2043193"/>
          </a:xfrm>
          <a:prstGeom prst="rect">
            <a:avLst/>
          </a:prstGeom>
        </p:spPr>
      </p:pic>
      <p:sp>
        <p:nvSpPr>
          <p:cNvPr id="56" name="object 56"/>
          <p:cNvSpPr txBox="1"/>
          <p:nvPr/>
        </p:nvSpPr>
        <p:spPr>
          <a:xfrm>
            <a:off x="754018" y="6490695"/>
            <a:ext cx="13021000" cy="1081771"/>
          </a:xfrm>
          <a:prstGeom prst="rect">
            <a:avLst/>
          </a:prstGeom>
        </p:spPr>
        <p:txBody>
          <a:bodyPr vert="horz" wrap="square" lIns="0" tIns="10287" rIns="0" bIns="0" rtlCol="0">
            <a:spAutoFit/>
          </a:bodyPr>
          <a:lstStyle/>
          <a:p>
            <a:pPr marL="20574">
              <a:spcBef>
                <a:spcPts val="81"/>
              </a:spcBef>
            </a:pPr>
            <a:r>
              <a:rPr lang="en-US" sz="3402" i="1" dirty="0">
                <a:latin typeface="Henriette-RegularItalic"/>
                <a:cs typeface="Henriette-RegularItalic"/>
              </a:rPr>
              <a:t>Activate the Culture in your </a:t>
            </a:r>
            <a:r>
              <a:rPr lang="en-US" sz="3402" i="1" dirty="0" err="1">
                <a:latin typeface="Henriette-RegularItalic"/>
                <a:cs typeface="Henriette-RegularItalic"/>
              </a:rPr>
              <a:t>Organisation</a:t>
            </a:r>
            <a:r>
              <a:rPr lang="en-US" sz="3402" i="1" dirty="0">
                <a:latin typeface="Henriette-RegularItalic"/>
                <a:cs typeface="Henriette-RegularItalic"/>
              </a:rPr>
              <a:t> &amp; Amplify with Authenticity </a:t>
            </a:r>
            <a:endParaRPr sz="3402" dirty="0">
              <a:latin typeface="Henriette-RegularItalic"/>
              <a:cs typeface="Henriette-RegularItalic"/>
            </a:endParaRPr>
          </a:p>
          <a:p>
            <a:pPr marL="10287">
              <a:spcBef>
                <a:spcPts val="3289"/>
              </a:spcBef>
            </a:pPr>
            <a:r>
              <a:rPr sz="810" dirty="0">
                <a:latin typeface="Basic Sans"/>
                <a:cs typeface="Basic Sans"/>
              </a:rPr>
              <a:t>Copyright ©</a:t>
            </a:r>
            <a:r>
              <a:rPr sz="810" spc="8" dirty="0">
                <a:latin typeface="Basic Sans"/>
                <a:cs typeface="Basic Sans"/>
              </a:rPr>
              <a:t> </a:t>
            </a:r>
            <a:r>
              <a:rPr sz="810" dirty="0">
                <a:latin typeface="Basic Sans"/>
                <a:cs typeface="Basic Sans"/>
              </a:rPr>
              <a:t>202</a:t>
            </a:r>
            <a:r>
              <a:rPr lang="en-GB" sz="810" dirty="0">
                <a:latin typeface="Basic Sans"/>
                <a:cs typeface="Basic Sans"/>
              </a:rPr>
              <a:t>5</a:t>
            </a:r>
            <a:r>
              <a:rPr sz="810" spc="8" dirty="0">
                <a:latin typeface="Basic Sans"/>
                <a:cs typeface="Basic Sans"/>
              </a:rPr>
              <a:t> </a:t>
            </a:r>
            <a:r>
              <a:rPr sz="810" spc="-8" dirty="0">
                <a:latin typeface="Basic Sans"/>
                <a:cs typeface="Basic Sans"/>
              </a:rPr>
              <a:t>FINANCY®</a:t>
            </a:r>
            <a:r>
              <a:rPr sz="810" spc="-45" dirty="0">
                <a:latin typeface="Basic Sans"/>
                <a:cs typeface="Basic Sans"/>
              </a:rPr>
              <a:t> </a:t>
            </a:r>
            <a:r>
              <a:rPr sz="810" dirty="0">
                <a:latin typeface="Basic Sans"/>
                <a:cs typeface="Basic Sans"/>
              </a:rPr>
              <a:t>Pty</a:t>
            </a:r>
            <a:r>
              <a:rPr sz="810" spc="-8" dirty="0">
                <a:latin typeface="Basic Sans"/>
                <a:cs typeface="Basic Sans"/>
              </a:rPr>
              <a:t> </a:t>
            </a:r>
            <a:r>
              <a:rPr sz="810" spc="-16" dirty="0">
                <a:latin typeface="Basic Sans"/>
                <a:cs typeface="Basic Sans"/>
              </a:rPr>
              <a:t>Ltd.</a:t>
            </a:r>
            <a:r>
              <a:rPr sz="810" spc="-61" dirty="0">
                <a:latin typeface="Basic Sans"/>
                <a:cs typeface="Basic Sans"/>
              </a:rPr>
              <a:t> </a:t>
            </a:r>
            <a:r>
              <a:rPr sz="810" dirty="0">
                <a:latin typeface="Basic Sans"/>
                <a:cs typeface="Basic Sans"/>
              </a:rPr>
              <a:t>The</a:t>
            </a:r>
            <a:r>
              <a:rPr sz="810" spc="8" dirty="0">
                <a:latin typeface="Basic Sans"/>
                <a:cs typeface="Basic Sans"/>
              </a:rPr>
              <a:t> </a:t>
            </a:r>
            <a:r>
              <a:rPr sz="810" dirty="0">
                <a:latin typeface="Basic Sans"/>
                <a:cs typeface="Basic Sans"/>
              </a:rPr>
              <a:t>Financy</a:t>
            </a:r>
            <a:r>
              <a:rPr sz="810" spc="-24" dirty="0">
                <a:latin typeface="Basic Sans"/>
                <a:cs typeface="Basic Sans"/>
              </a:rPr>
              <a:t> </a:t>
            </a:r>
            <a:r>
              <a:rPr sz="810" spc="-8" dirty="0">
                <a:latin typeface="Basic Sans"/>
                <a:cs typeface="Basic Sans"/>
              </a:rPr>
              <a:t>Women’s</a:t>
            </a:r>
            <a:r>
              <a:rPr sz="810" spc="8" dirty="0">
                <a:latin typeface="Basic Sans"/>
                <a:cs typeface="Basic Sans"/>
              </a:rPr>
              <a:t> </a:t>
            </a:r>
            <a:r>
              <a:rPr sz="810" spc="-24" dirty="0">
                <a:latin typeface="Basic Sans"/>
                <a:cs typeface="Basic Sans"/>
              </a:rPr>
              <a:t>Index™.</a:t>
            </a:r>
            <a:r>
              <a:rPr sz="810" spc="-57" dirty="0">
                <a:latin typeface="Basic Sans"/>
                <a:cs typeface="Basic Sans"/>
              </a:rPr>
              <a:t> </a:t>
            </a:r>
            <a:r>
              <a:rPr sz="810" dirty="0">
                <a:latin typeface="Basic Sans"/>
                <a:cs typeface="Basic Sans"/>
              </a:rPr>
              <a:t>All</a:t>
            </a:r>
            <a:r>
              <a:rPr sz="810" spc="8" dirty="0">
                <a:latin typeface="Basic Sans"/>
                <a:cs typeface="Basic Sans"/>
              </a:rPr>
              <a:t> </a:t>
            </a:r>
            <a:r>
              <a:rPr sz="810" dirty="0">
                <a:latin typeface="Basic Sans"/>
                <a:cs typeface="Basic Sans"/>
              </a:rPr>
              <a:t>Rights</a:t>
            </a:r>
            <a:r>
              <a:rPr sz="810" spc="12" dirty="0">
                <a:latin typeface="Basic Sans"/>
                <a:cs typeface="Basic Sans"/>
              </a:rPr>
              <a:t> </a:t>
            </a:r>
            <a:r>
              <a:rPr sz="810" spc="-8" dirty="0">
                <a:latin typeface="Basic Sans"/>
                <a:cs typeface="Basic Sans"/>
              </a:rPr>
              <a:t>Reserved.</a:t>
            </a:r>
            <a:endParaRPr sz="810" dirty="0">
              <a:latin typeface="Basic Sans"/>
              <a:cs typeface="Basic Sans"/>
            </a:endParaRPr>
          </a:p>
        </p:txBody>
      </p:sp>
      <p:pic>
        <p:nvPicPr>
          <p:cNvPr id="57" name="Picture 56">
            <a:extLst>
              <a:ext uri="{FF2B5EF4-FFF2-40B4-BE49-F238E27FC236}">
                <a16:creationId xmlns:a16="http://schemas.microsoft.com/office/drawing/2014/main" id="{2C095387-6C68-497C-560C-ED3CAC3F9C8F}"/>
              </a:ext>
            </a:extLst>
          </p:cNvPr>
          <p:cNvPicPr>
            <a:picLocks noChangeAspect="1"/>
          </p:cNvPicPr>
          <p:nvPr/>
        </p:nvPicPr>
        <p:blipFill>
          <a:blip r:embed="rId33"/>
          <a:stretch>
            <a:fillRect/>
          </a:stretch>
        </p:blipFill>
        <p:spPr>
          <a:xfrm>
            <a:off x="4554151" y="678386"/>
            <a:ext cx="1807446" cy="1769791"/>
          </a:xfrm>
          <a:prstGeom prst="rect">
            <a:avLst/>
          </a:prstGeom>
        </p:spPr>
      </p:pic>
      <p:grpSp>
        <p:nvGrpSpPr>
          <p:cNvPr id="59" name="Group 58">
            <a:extLst>
              <a:ext uri="{FF2B5EF4-FFF2-40B4-BE49-F238E27FC236}">
                <a16:creationId xmlns:a16="http://schemas.microsoft.com/office/drawing/2014/main" id="{1F0C4322-43A9-A5B8-F211-F45BC78285C4}"/>
              </a:ext>
            </a:extLst>
          </p:cNvPr>
          <p:cNvGrpSpPr/>
          <p:nvPr/>
        </p:nvGrpSpPr>
        <p:grpSpPr>
          <a:xfrm>
            <a:off x="610999" y="2965100"/>
            <a:ext cx="5969223" cy="2176212"/>
            <a:chOff x="610999" y="2982008"/>
            <a:chExt cx="5922843" cy="2159303"/>
          </a:xfrm>
        </p:grpSpPr>
        <p:sp>
          <p:nvSpPr>
            <p:cNvPr id="54" name="object 4">
              <a:extLst>
                <a:ext uri="{FF2B5EF4-FFF2-40B4-BE49-F238E27FC236}">
                  <a16:creationId xmlns:a16="http://schemas.microsoft.com/office/drawing/2014/main" id="{66E1A288-A8F3-18C1-A4F8-B6F16D019980}"/>
                </a:ext>
              </a:extLst>
            </p:cNvPr>
            <p:cNvSpPr txBox="1"/>
            <p:nvPr/>
          </p:nvSpPr>
          <p:spPr>
            <a:xfrm>
              <a:off x="610999" y="2982008"/>
              <a:ext cx="5922843" cy="1366143"/>
            </a:xfrm>
            <a:prstGeom prst="rect">
              <a:avLst/>
            </a:prstGeom>
          </p:spPr>
          <p:txBody>
            <a:bodyPr vert="horz" wrap="square" lIns="0" tIns="133731" rIns="0" bIns="0" rtlCol="0">
              <a:spAutoFit/>
            </a:bodyPr>
            <a:lstStyle/>
            <a:p>
              <a:pPr marL="10287" marR="4115">
                <a:spcBef>
                  <a:spcPts val="1053"/>
                </a:spcBef>
              </a:pPr>
              <a:r>
                <a:rPr lang="en-US" sz="8000" b="1" spc="-8" dirty="0">
                  <a:latin typeface="Henriette-Black"/>
                  <a:cs typeface="Henriette-Black"/>
                </a:rPr>
                <a:t>Culture</a:t>
              </a:r>
            </a:p>
          </p:txBody>
        </p:sp>
        <p:sp>
          <p:nvSpPr>
            <p:cNvPr id="58" name="object 4">
              <a:extLst>
                <a:ext uri="{FF2B5EF4-FFF2-40B4-BE49-F238E27FC236}">
                  <a16:creationId xmlns:a16="http://schemas.microsoft.com/office/drawing/2014/main" id="{3176AA33-0DE8-6DB8-C9E6-35B78C2261FD}"/>
                </a:ext>
              </a:extLst>
            </p:cNvPr>
            <p:cNvSpPr txBox="1"/>
            <p:nvPr/>
          </p:nvSpPr>
          <p:spPr>
            <a:xfrm>
              <a:off x="610999" y="3775168"/>
              <a:ext cx="5922843" cy="1366143"/>
            </a:xfrm>
            <a:prstGeom prst="rect">
              <a:avLst/>
            </a:prstGeom>
          </p:spPr>
          <p:txBody>
            <a:bodyPr vert="horz" wrap="square" lIns="0" tIns="133731" rIns="0" bIns="0" rtlCol="0">
              <a:spAutoFit/>
            </a:bodyPr>
            <a:lstStyle/>
            <a:p>
              <a:pPr marL="10287" marR="4115">
                <a:spcBef>
                  <a:spcPts val="1053"/>
                </a:spcBef>
              </a:pPr>
              <a:r>
                <a:rPr lang="en-US" sz="8000" b="1" spc="-8" dirty="0">
                  <a:solidFill>
                    <a:srgbClr val="195447"/>
                  </a:solidFill>
                  <a:latin typeface="Henriette-Black"/>
                  <a:cs typeface="Henriette-Black"/>
                </a:rPr>
                <a:t>Comms</a:t>
              </a:r>
              <a:endParaRPr lang="en-US" sz="8000" dirty="0">
                <a:latin typeface="Henriette-Black"/>
                <a:cs typeface="Henriette-Black"/>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8"/>
          <p:cNvSpPr/>
          <p:nvPr/>
        </p:nvSpPr>
        <p:spPr>
          <a:xfrm>
            <a:off x="793790" y="846296"/>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B1B27"/>
              </a:buClr>
              <a:buSzPts val="4450"/>
              <a:buFont typeface="Raleway"/>
              <a:buNone/>
            </a:pPr>
            <a:r>
              <a:rPr lang="en-US" sz="4200" b="0" i="0" u="none" strike="noStrike" cap="none" dirty="0">
                <a:solidFill>
                  <a:srgbClr val="175447"/>
                </a:solidFill>
                <a:latin typeface="Henriette" pitchFamily="2" charset="77"/>
                <a:ea typeface="Raleway"/>
                <a:cs typeface="Raleway"/>
                <a:sym typeface="Raleway"/>
              </a:rPr>
              <a:t>Executive Summary</a:t>
            </a:r>
            <a:endParaRPr sz="4200" b="0" i="0" u="none" strike="noStrike" cap="none" dirty="0">
              <a:solidFill>
                <a:srgbClr val="175447"/>
              </a:solidFill>
              <a:latin typeface="Henriette" pitchFamily="2" charset="77"/>
            </a:endParaRPr>
          </a:p>
        </p:txBody>
      </p:sp>
      <p:sp>
        <p:nvSpPr>
          <p:cNvPr id="194" name="Google Shape;194;p8"/>
          <p:cNvSpPr/>
          <p:nvPr/>
        </p:nvSpPr>
        <p:spPr>
          <a:xfrm>
            <a:off x="793790" y="5186687"/>
            <a:ext cx="7195967"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Our Culture Comms approach delivers meaningful change while mitigating risks of inaction or inauthentic action.</a:t>
            </a:r>
            <a:endParaRPr sz="1600" b="0" i="0" u="none" strike="noStrike" cap="none" dirty="0">
              <a:latin typeface="Basic Sans" pitchFamily="2" charset="77"/>
            </a:endParaRPr>
          </a:p>
        </p:txBody>
      </p:sp>
      <p:grpSp>
        <p:nvGrpSpPr>
          <p:cNvPr id="6" name="Group 5">
            <a:extLst>
              <a:ext uri="{FF2B5EF4-FFF2-40B4-BE49-F238E27FC236}">
                <a16:creationId xmlns:a16="http://schemas.microsoft.com/office/drawing/2014/main" id="{12243CA1-5085-F9D9-B69B-C5D5F5350C7D}"/>
              </a:ext>
            </a:extLst>
          </p:cNvPr>
          <p:cNvGrpSpPr/>
          <p:nvPr/>
        </p:nvGrpSpPr>
        <p:grpSpPr>
          <a:xfrm>
            <a:off x="793795" y="2211134"/>
            <a:ext cx="9174664" cy="2560605"/>
            <a:chOff x="793795" y="2196340"/>
            <a:chExt cx="9174664" cy="2560605"/>
          </a:xfrm>
        </p:grpSpPr>
        <p:sp>
          <p:nvSpPr>
            <p:cNvPr id="187" name="Google Shape;187;p8"/>
            <p:cNvSpPr/>
            <p:nvPr/>
          </p:nvSpPr>
          <p:spPr>
            <a:xfrm>
              <a:off x="1530906" y="2196340"/>
              <a:ext cx="7633311" cy="36536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C3939"/>
                </a:buClr>
                <a:buSzPts val="2200"/>
                <a:buFont typeface="Raleway"/>
                <a:buNone/>
              </a:pPr>
              <a:r>
                <a:rPr lang="en-US" sz="2000" b="0" i="0" u="none" strike="noStrike" cap="none" dirty="0">
                  <a:solidFill>
                    <a:srgbClr val="3C3939"/>
                  </a:solidFill>
                  <a:latin typeface="Basic Sans" pitchFamily="2" charset="77"/>
                  <a:ea typeface="Raleway"/>
                  <a:cs typeface="Raleway"/>
                  <a:sym typeface="Raleway"/>
                </a:rPr>
                <a:t>Transform gender equity &amp; inclusion data into strategic advantage</a:t>
              </a:r>
              <a:endParaRPr sz="2000" b="0" i="0" u="none" strike="noStrike" cap="none" dirty="0">
                <a:latin typeface="Basic Sans" pitchFamily="2" charset="77"/>
              </a:endParaRPr>
            </a:p>
          </p:txBody>
        </p:sp>
        <p:sp>
          <p:nvSpPr>
            <p:cNvPr id="189" name="Google Shape;189;p8"/>
            <p:cNvSpPr/>
            <p:nvPr/>
          </p:nvSpPr>
          <p:spPr>
            <a:xfrm>
              <a:off x="1530906" y="2927025"/>
              <a:ext cx="6819305" cy="36536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C3939"/>
                </a:buClr>
                <a:buSzPts val="2200"/>
                <a:buFont typeface="Raleway"/>
                <a:buNone/>
              </a:pPr>
              <a:r>
                <a:rPr lang="en-US" sz="2000" b="0" i="0" u="none" strike="noStrike" cap="none" dirty="0">
                  <a:solidFill>
                    <a:srgbClr val="3C3939"/>
                  </a:solidFill>
                  <a:latin typeface="Basic Sans" pitchFamily="2" charset="77"/>
                  <a:ea typeface="Raleway"/>
                  <a:cs typeface="Raleway"/>
                  <a:sym typeface="Raleway"/>
                </a:rPr>
                <a:t>Six-phase proven methodology for measurable results</a:t>
              </a:r>
              <a:endParaRPr sz="2000" b="0" i="0" u="none" strike="noStrike" cap="none" dirty="0">
                <a:latin typeface="Basic Sans" pitchFamily="2" charset="77"/>
              </a:endParaRPr>
            </a:p>
          </p:txBody>
        </p:sp>
        <p:sp>
          <p:nvSpPr>
            <p:cNvPr id="191" name="Google Shape;191;p8"/>
            <p:cNvSpPr/>
            <p:nvPr/>
          </p:nvSpPr>
          <p:spPr>
            <a:xfrm>
              <a:off x="1530906" y="3671104"/>
              <a:ext cx="8302642" cy="36536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C3939"/>
                </a:buClr>
                <a:buSzPts val="2200"/>
                <a:buFont typeface="Raleway"/>
                <a:buNone/>
              </a:pPr>
              <a:r>
                <a:rPr lang="en-US" sz="2000" b="0" i="0" u="none" strike="noStrike" cap="none" dirty="0">
                  <a:solidFill>
                    <a:srgbClr val="3C3939"/>
                  </a:solidFill>
                  <a:latin typeface="Basic Sans" pitchFamily="2" charset="77"/>
                  <a:ea typeface="Raleway"/>
                  <a:cs typeface="Raleway"/>
                  <a:sym typeface="Raleway"/>
                </a:rPr>
                <a:t>Balance internal culture with external brand perception</a:t>
              </a:r>
              <a:endParaRPr sz="2000" b="0" i="0" u="none" strike="noStrike" cap="none" dirty="0">
                <a:latin typeface="Basic Sans" pitchFamily="2" charset="77"/>
              </a:endParaRPr>
            </a:p>
          </p:txBody>
        </p:sp>
        <p:sp>
          <p:nvSpPr>
            <p:cNvPr id="193" name="Google Shape;193;p8"/>
            <p:cNvSpPr/>
            <p:nvPr/>
          </p:nvSpPr>
          <p:spPr>
            <a:xfrm>
              <a:off x="1530906" y="4391583"/>
              <a:ext cx="8437553" cy="36536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C3939"/>
                </a:buClr>
                <a:buSzPts val="2200"/>
                <a:buFont typeface="Raleway"/>
                <a:buNone/>
              </a:pPr>
              <a:r>
                <a:rPr lang="en-US" sz="2000" b="0" i="0" u="none" strike="noStrike" cap="none" dirty="0">
                  <a:solidFill>
                    <a:srgbClr val="3C3939"/>
                  </a:solidFill>
                  <a:latin typeface="Basic Sans" pitchFamily="2" charset="77"/>
                  <a:ea typeface="Raleway"/>
                  <a:cs typeface="Raleway"/>
                  <a:sym typeface="Raleway"/>
                </a:rPr>
                <a:t>Comprehensive solution from analysis to implementation</a:t>
              </a:r>
              <a:endParaRPr sz="2000" b="0" i="0" u="none" strike="noStrike" cap="none" dirty="0">
                <a:latin typeface="Basic Sans" pitchFamily="2" charset="77"/>
              </a:endParaRPr>
            </a:p>
          </p:txBody>
        </p:sp>
        <p:sp>
          <p:nvSpPr>
            <p:cNvPr id="2" name="Google Shape;61;p2">
              <a:extLst>
                <a:ext uri="{FF2B5EF4-FFF2-40B4-BE49-F238E27FC236}">
                  <a16:creationId xmlns:a16="http://schemas.microsoft.com/office/drawing/2014/main" id="{8F6E1764-48F8-03FC-C1E0-A298E1AEBDD0}"/>
                </a:ext>
              </a:extLst>
            </p:cNvPr>
            <p:cNvSpPr/>
            <p:nvPr/>
          </p:nvSpPr>
          <p:spPr>
            <a:xfrm>
              <a:off x="793795" y="3730935"/>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1;p2">
              <a:extLst>
                <a:ext uri="{FF2B5EF4-FFF2-40B4-BE49-F238E27FC236}">
                  <a16:creationId xmlns:a16="http://schemas.microsoft.com/office/drawing/2014/main" id="{F526163D-43E1-CC5B-D882-46A92E2A24CE}"/>
                </a:ext>
              </a:extLst>
            </p:cNvPr>
            <p:cNvSpPr/>
            <p:nvPr/>
          </p:nvSpPr>
          <p:spPr>
            <a:xfrm>
              <a:off x="793795" y="2986856"/>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1;p2">
              <a:extLst>
                <a:ext uri="{FF2B5EF4-FFF2-40B4-BE49-F238E27FC236}">
                  <a16:creationId xmlns:a16="http://schemas.microsoft.com/office/drawing/2014/main" id="{D62344B0-9082-C09A-3C91-342B8FC2F013}"/>
                </a:ext>
              </a:extLst>
            </p:cNvPr>
            <p:cNvSpPr/>
            <p:nvPr/>
          </p:nvSpPr>
          <p:spPr>
            <a:xfrm>
              <a:off x="793795" y="2256171"/>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1;p2">
              <a:extLst>
                <a:ext uri="{FF2B5EF4-FFF2-40B4-BE49-F238E27FC236}">
                  <a16:creationId xmlns:a16="http://schemas.microsoft.com/office/drawing/2014/main" id="{9D792A9B-FD11-95F6-75AC-89BA952DE94B}"/>
                </a:ext>
              </a:extLst>
            </p:cNvPr>
            <p:cNvSpPr/>
            <p:nvPr/>
          </p:nvSpPr>
          <p:spPr>
            <a:xfrm>
              <a:off x="793795" y="4451414"/>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6D56ED7C-830F-2D1C-899D-186BCFF64EE6}"/>
              </a:ext>
            </a:extLst>
          </p:cNvPr>
          <p:cNvSpPr txBox="1"/>
          <p:nvPr/>
        </p:nvSpPr>
        <p:spPr>
          <a:xfrm>
            <a:off x="4686608" y="7048800"/>
            <a:ext cx="9528155"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Mitigate Risks &amp; Deliver Meaningful Change</a:t>
            </a:r>
            <a:endParaRPr lang="en-US" sz="3200" b="0" i="1" u="none" strike="noStrike" cap="none" dirty="0">
              <a:solidFill>
                <a:srgbClr val="175447"/>
              </a:solidFill>
              <a:latin typeface="Henriette" pitchFamily="2" charset="77"/>
            </a:endParaRPr>
          </a:p>
        </p:txBody>
      </p:sp>
      <p:pic>
        <p:nvPicPr>
          <p:cNvPr id="8" name="object 65">
            <a:extLst>
              <a:ext uri="{FF2B5EF4-FFF2-40B4-BE49-F238E27FC236}">
                <a16:creationId xmlns:a16="http://schemas.microsoft.com/office/drawing/2014/main" id="{EF0DDCFE-0CB1-49C1-A2A6-98DB06CF5501}"/>
              </a:ext>
            </a:extLst>
          </p:cNvPr>
          <p:cNvPicPr/>
          <p:nvPr/>
        </p:nvPicPr>
        <p:blipFill>
          <a:blip r:embed="rId3" cstate="print"/>
          <a:stretch>
            <a:fillRect/>
          </a:stretch>
        </p:blipFill>
        <p:spPr>
          <a:xfrm>
            <a:off x="9273213" y="2516665"/>
            <a:ext cx="5357187" cy="31217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p:nvPr/>
        </p:nvSpPr>
        <p:spPr>
          <a:xfrm>
            <a:off x="758076" y="596025"/>
            <a:ext cx="11808600" cy="439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1B1B27"/>
              </a:buClr>
              <a:buSzPts val="2750"/>
              <a:buFont typeface="Raleway"/>
              <a:buNone/>
            </a:pPr>
            <a:r>
              <a:rPr lang="en-US" sz="4200" b="0" i="0" u="none" strike="noStrike" cap="none" dirty="0">
                <a:solidFill>
                  <a:srgbClr val="175447"/>
                </a:solidFill>
                <a:latin typeface="Henriette" pitchFamily="2" charset="77"/>
                <a:ea typeface="Raleway"/>
                <a:cs typeface="Raleway"/>
                <a:sym typeface="Raleway"/>
              </a:rPr>
              <a:t>Success Stories:</a:t>
            </a:r>
            <a:endParaRPr lang="en-US" sz="3200" b="0" i="1" u="none" strike="noStrike" cap="none" dirty="0">
              <a:solidFill>
                <a:srgbClr val="175447"/>
              </a:solidFill>
              <a:latin typeface="Henriette" pitchFamily="2" charset="77"/>
            </a:endParaRPr>
          </a:p>
        </p:txBody>
      </p:sp>
      <p:sp>
        <p:nvSpPr>
          <p:cNvPr id="202" name="Google Shape;202;p9"/>
          <p:cNvSpPr/>
          <p:nvPr/>
        </p:nvSpPr>
        <p:spPr>
          <a:xfrm>
            <a:off x="4842120" y="1626463"/>
            <a:ext cx="3354229" cy="439800"/>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3C3939"/>
              </a:buClr>
              <a:buSzPts val="1350"/>
              <a:buFont typeface="Raleway"/>
              <a:buNone/>
            </a:pPr>
            <a:r>
              <a:rPr lang="en-US" sz="1600" b="1" i="0" u="none" strike="noStrike" cap="none" dirty="0">
                <a:solidFill>
                  <a:srgbClr val="3C3939"/>
                </a:solidFill>
                <a:latin typeface="Basic Sans Bold" pitchFamily="2" charset="77"/>
                <a:ea typeface="Raleway"/>
                <a:cs typeface="Raleway"/>
                <a:sym typeface="Raleway"/>
              </a:rPr>
              <a:t>Data Translation</a:t>
            </a:r>
            <a:endParaRPr sz="1600" b="1" i="0" u="none" strike="noStrike" cap="none" dirty="0">
              <a:latin typeface="Basic Sans Bold" pitchFamily="2" charset="77"/>
            </a:endParaRPr>
          </a:p>
        </p:txBody>
      </p:sp>
      <p:sp>
        <p:nvSpPr>
          <p:cNvPr id="203" name="Google Shape;203;p9"/>
          <p:cNvSpPr/>
          <p:nvPr/>
        </p:nvSpPr>
        <p:spPr>
          <a:xfrm>
            <a:off x="4842120" y="1930786"/>
            <a:ext cx="9372644" cy="900589"/>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3C3939"/>
              </a:buClr>
              <a:buSzPts val="1100"/>
              <a:buFont typeface="Roboto"/>
              <a:buNone/>
            </a:pPr>
            <a:r>
              <a:rPr lang="en-US" sz="1200" b="0" i="0" u="none" strike="noStrike" cap="none" dirty="0">
                <a:solidFill>
                  <a:srgbClr val="3C3939"/>
                </a:solidFill>
                <a:latin typeface="Basic Sans" pitchFamily="2" charset="77"/>
                <a:ea typeface="Roboto"/>
                <a:cs typeface="Roboto"/>
                <a:sym typeface="Roboto"/>
              </a:rPr>
              <a:t>We recently ran NGS Super’s performance through the IMPACTER to test how we’re pushing for more equity for our employees as well as the 115,000 Australians whose super savings we look after. On one hand, NGS outperformed benchmarks for diversity on our board, </a:t>
            </a:r>
            <a:br>
              <a:rPr lang="en-US" sz="1200" b="0" i="0" u="none" strike="noStrike" cap="none" dirty="0">
                <a:solidFill>
                  <a:srgbClr val="3C3939"/>
                </a:solidFill>
                <a:latin typeface="Basic Sans" pitchFamily="2" charset="77"/>
                <a:ea typeface="Roboto"/>
                <a:cs typeface="Roboto"/>
                <a:sym typeface="Roboto"/>
              </a:rPr>
            </a:br>
            <a:r>
              <a:rPr lang="en-US" sz="1200" b="0" i="0" u="none" strike="noStrike" cap="none" dirty="0">
                <a:solidFill>
                  <a:srgbClr val="3C3939"/>
                </a:solidFill>
                <a:latin typeface="Basic Sans" pitchFamily="2" charset="77"/>
                <a:ea typeface="Roboto"/>
                <a:cs typeface="Roboto"/>
                <a:sym typeface="Roboto"/>
              </a:rPr>
              <a:t>as well as equity in gender diversity, pay reporting, parenting, types of leave, employment opportunities, and of course superannuation. </a:t>
            </a:r>
            <a:br>
              <a:rPr lang="en-US" sz="1200" b="0" i="0" u="none" strike="noStrike" cap="none" dirty="0">
                <a:solidFill>
                  <a:srgbClr val="3C3939"/>
                </a:solidFill>
                <a:latin typeface="Basic Sans" pitchFamily="2" charset="77"/>
                <a:ea typeface="Roboto"/>
                <a:cs typeface="Roboto"/>
                <a:sym typeface="Roboto"/>
              </a:rPr>
            </a:br>
            <a:r>
              <a:rPr lang="en-US" sz="1200" b="0" i="0" u="none" strike="noStrike" cap="none" dirty="0">
                <a:solidFill>
                  <a:srgbClr val="3C3939"/>
                </a:solidFill>
                <a:latin typeface="Basic Sans" pitchFamily="2" charset="77"/>
                <a:ea typeface="Roboto"/>
                <a:cs typeface="Roboto"/>
                <a:sym typeface="Roboto"/>
              </a:rPr>
              <a:t>On the other hand, there is still space for us to continue to improve in terms of practices and strategies for improving equity overall.</a:t>
            </a:r>
            <a:endParaRPr sz="1200" b="0" i="0" u="none" strike="noStrike" cap="none" dirty="0">
              <a:latin typeface="Basic Sans" pitchFamily="2" charset="77"/>
            </a:endParaRPr>
          </a:p>
        </p:txBody>
      </p:sp>
      <p:sp>
        <p:nvSpPr>
          <p:cNvPr id="205" name="Google Shape;205;p9"/>
          <p:cNvSpPr/>
          <p:nvPr/>
        </p:nvSpPr>
        <p:spPr>
          <a:xfrm>
            <a:off x="4842120" y="3171286"/>
            <a:ext cx="3354229" cy="450024"/>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3C3939"/>
              </a:buClr>
              <a:buSzPts val="1350"/>
              <a:buFont typeface="Raleway"/>
              <a:buNone/>
            </a:pPr>
            <a:r>
              <a:rPr lang="en-US" sz="1600" b="1" i="0" u="none" strike="noStrike" cap="none" dirty="0">
                <a:solidFill>
                  <a:srgbClr val="3C3939"/>
                </a:solidFill>
                <a:latin typeface="Basic Sans Bold" pitchFamily="2" charset="77"/>
                <a:ea typeface="Raleway"/>
                <a:cs typeface="Raleway"/>
                <a:sym typeface="Raleway"/>
              </a:rPr>
              <a:t>Strategic Communication</a:t>
            </a:r>
            <a:endParaRPr sz="1600" b="1" i="0" u="none" strike="noStrike" cap="none" dirty="0">
              <a:latin typeface="Basic Sans Bold" pitchFamily="2" charset="77"/>
            </a:endParaRPr>
          </a:p>
        </p:txBody>
      </p:sp>
      <p:sp>
        <p:nvSpPr>
          <p:cNvPr id="206" name="Google Shape;206;p9"/>
          <p:cNvSpPr/>
          <p:nvPr/>
        </p:nvSpPr>
        <p:spPr>
          <a:xfrm>
            <a:off x="4842120" y="3475610"/>
            <a:ext cx="8973633" cy="900589"/>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3C3939"/>
              </a:buClr>
              <a:buSzPts val="1100"/>
              <a:buFont typeface="Roboto"/>
              <a:buNone/>
            </a:pPr>
            <a:r>
              <a:rPr lang="en-US" sz="1200" b="0" i="0" u="none" strike="noStrike" cap="none" dirty="0">
                <a:solidFill>
                  <a:srgbClr val="3C3939"/>
                </a:solidFill>
                <a:latin typeface="Basic Sans" pitchFamily="2" charset="77"/>
                <a:ea typeface="Roboto"/>
                <a:cs typeface="Roboto"/>
                <a:sym typeface="Roboto"/>
              </a:rPr>
              <a:t>As a workplace consultant with multiple companies using IMPACTER &amp; Culture Comms, what I like about the solution is that it provides a comprehensive one-stop dashboard across all three critical areas of DEI and addresses what I currently see in </a:t>
            </a:r>
            <a:r>
              <a:rPr lang="en-US" sz="1200" b="0" i="0" u="none" strike="noStrike" cap="none" dirty="0" err="1">
                <a:solidFill>
                  <a:srgbClr val="3C3939"/>
                </a:solidFill>
                <a:latin typeface="Basic Sans" pitchFamily="2" charset="77"/>
                <a:ea typeface="Roboto"/>
                <a:cs typeface="Roboto"/>
                <a:sym typeface="Roboto"/>
              </a:rPr>
              <a:t>organisations</a:t>
            </a:r>
            <a:r>
              <a:rPr lang="en-US" sz="1200" b="0" i="0" u="none" strike="noStrike" cap="none" dirty="0">
                <a:solidFill>
                  <a:srgbClr val="3C3939"/>
                </a:solidFill>
                <a:latin typeface="Basic Sans" pitchFamily="2" charset="77"/>
                <a:ea typeface="Roboto"/>
                <a:cs typeface="Roboto"/>
                <a:sym typeface="Roboto"/>
              </a:rPr>
              <a:t>, which is fragmented data and a lot of manual intervention required to consolidate. The team then provide that missing link in Communications Strategic and activation which makes my job easier in bringing actions to life.</a:t>
            </a:r>
            <a:endParaRPr sz="1200" b="0" i="0" u="none" strike="noStrike" cap="none" dirty="0">
              <a:latin typeface="Basic Sans" pitchFamily="2" charset="77"/>
            </a:endParaRPr>
          </a:p>
        </p:txBody>
      </p:sp>
      <p:sp>
        <p:nvSpPr>
          <p:cNvPr id="207" name="Google Shape;207;p9"/>
          <p:cNvSpPr/>
          <p:nvPr/>
        </p:nvSpPr>
        <p:spPr>
          <a:xfrm>
            <a:off x="4842120" y="4677819"/>
            <a:ext cx="3354229" cy="304324"/>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3C3939"/>
              </a:buClr>
              <a:buSzPts val="1350"/>
              <a:buFont typeface="Raleway"/>
              <a:buNone/>
            </a:pPr>
            <a:r>
              <a:rPr lang="en-US" sz="1600" b="1" i="0" u="none" strike="noStrike" cap="none" dirty="0">
                <a:solidFill>
                  <a:srgbClr val="3C3939"/>
                </a:solidFill>
                <a:latin typeface="Basic Sans Bold" pitchFamily="2" charset="77"/>
                <a:ea typeface="Raleway"/>
                <a:cs typeface="Raleway"/>
                <a:sym typeface="Raleway"/>
              </a:rPr>
              <a:t>Culture Transformation</a:t>
            </a:r>
            <a:endParaRPr sz="1600" b="1" i="0" u="none" strike="noStrike" cap="none" dirty="0">
              <a:latin typeface="Basic Sans Bold" pitchFamily="2" charset="77"/>
            </a:endParaRPr>
          </a:p>
        </p:txBody>
      </p:sp>
      <p:sp>
        <p:nvSpPr>
          <p:cNvPr id="208" name="Google Shape;208;p9"/>
          <p:cNvSpPr/>
          <p:nvPr/>
        </p:nvSpPr>
        <p:spPr>
          <a:xfrm>
            <a:off x="4842120" y="4982143"/>
            <a:ext cx="8973633" cy="675442"/>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3C3939"/>
              </a:buClr>
              <a:buSzPts val="1100"/>
              <a:buFont typeface="Roboto"/>
              <a:buNone/>
            </a:pPr>
            <a:r>
              <a:rPr lang="en-US" sz="1200" dirty="0">
                <a:solidFill>
                  <a:srgbClr val="3C3939"/>
                </a:solidFill>
                <a:latin typeface="Basic Sans" pitchFamily="2" charset="77"/>
                <a:ea typeface="Roboto"/>
                <a:cs typeface="Roboto"/>
                <a:sym typeface="Roboto"/>
              </a:rPr>
              <a:t>Netwealth</a:t>
            </a:r>
            <a:r>
              <a:rPr lang="en-US" sz="1200" b="0" i="0" u="none" strike="noStrike" cap="none" dirty="0">
                <a:solidFill>
                  <a:srgbClr val="3C3939"/>
                </a:solidFill>
                <a:latin typeface="Basic Sans" pitchFamily="2" charset="77"/>
                <a:ea typeface="Roboto"/>
                <a:cs typeface="Roboto"/>
                <a:sym typeface="Roboto"/>
              </a:rPr>
              <a:t> eng</a:t>
            </a:r>
            <a:r>
              <a:rPr lang="en-US" sz="1200" dirty="0">
                <a:solidFill>
                  <a:srgbClr val="3C3939"/>
                </a:solidFill>
                <a:latin typeface="Basic Sans" pitchFamily="2" charset="77"/>
                <a:ea typeface="Roboto"/>
                <a:cs typeface="Roboto"/>
                <a:sym typeface="Roboto"/>
              </a:rPr>
              <a:t>aged </a:t>
            </a:r>
            <a:r>
              <a:rPr lang="en-US" sz="1200" dirty="0" err="1">
                <a:solidFill>
                  <a:srgbClr val="3C3939"/>
                </a:solidFill>
                <a:latin typeface="Basic Sans" pitchFamily="2" charset="77"/>
                <a:ea typeface="Roboto"/>
                <a:cs typeface="Roboto"/>
                <a:sym typeface="Roboto"/>
              </a:rPr>
              <a:t>Financy</a:t>
            </a:r>
            <a:r>
              <a:rPr lang="en-US" sz="1200" dirty="0">
                <a:solidFill>
                  <a:srgbClr val="3C3939"/>
                </a:solidFill>
                <a:latin typeface="Basic Sans" pitchFamily="2" charset="77"/>
                <a:ea typeface="Roboto"/>
                <a:cs typeface="Roboto"/>
                <a:sym typeface="Roboto"/>
              </a:rPr>
              <a:t> to strategically amplify its culture vision whilst engaging key stakeholders and amplifying brand image. W</a:t>
            </a:r>
            <a:r>
              <a:rPr lang="en-US" sz="1200" b="0" i="0" u="none" strike="noStrike" cap="none" dirty="0">
                <a:solidFill>
                  <a:srgbClr val="3C3939"/>
                </a:solidFill>
                <a:latin typeface="Basic Sans" pitchFamily="2" charset="77"/>
                <a:ea typeface="Roboto"/>
                <a:cs typeface="Roboto"/>
                <a:sym typeface="Roboto"/>
              </a:rPr>
              <a:t>hat followed was a Culture Communications Strategy and Creative Campaign platform that translated complex performance data into actionable insights </a:t>
            </a:r>
            <a:r>
              <a:rPr lang="en-US" sz="1200" dirty="0">
                <a:solidFill>
                  <a:srgbClr val="3C3939"/>
                </a:solidFill>
                <a:latin typeface="Basic Sans" pitchFamily="2" charset="77"/>
                <a:ea typeface="Roboto"/>
                <a:cs typeface="Roboto"/>
                <a:sym typeface="Roboto"/>
              </a:rPr>
              <a:t>to support </a:t>
            </a:r>
            <a:r>
              <a:rPr lang="en-US" sz="1200" dirty="0" err="1">
                <a:solidFill>
                  <a:srgbClr val="3C3939"/>
                </a:solidFill>
                <a:latin typeface="Basic Sans" pitchFamily="2" charset="77"/>
                <a:ea typeface="Roboto"/>
                <a:cs typeface="Roboto"/>
                <a:sym typeface="Roboto"/>
              </a:rPr>
              <a:t>organisational</a:t>
            </a:r>
            <a:r>
              <a:rPr lang="en-US" sz="1200" dirty="0">
                <a:solidFill>
                  <a:srgbClr val="3C3939"/>
                </a:solidFill>
                <a:latin typeface="Basic Sans" pitchFamily="2" charset="77"/>
                <a:ea typeface="Roboto"/>
                <a:cs typeface="Roboto"/>
                <a:sym typeface="Roboto"/>
              </a:rPr>
              <a:t> goals around culture and future talent acquisition and retention.</a:t>
            </a:r>
            <a:endParaRPr sz="1200" b="0" i="0" u="none" strike="noStrike" cap="none" dirty="0">
              <a:latin typeface="Basic Sans" pitchFamily="2" charset="77"/>
            </a:endParaRPr>
          </a:p>
        </p:txBody>
      </p:sp>
      <p:grpSp>
        <p:nvGrpSpPr>
          <p:cNvPr id="14" name="Group 13">
            <a:extLst>
              <a:ext uri="{FF2B5EF4-FFF2-40B4-BE49-F238E27FC236}">
                <a16:creationId xmlns:a16="http://schemas.microsoft.com/office/drawing/2014/main" id="{4EAACE94-6523-B9DE-0458-7D1DA7075C36}"/>
              </a:ext>
            </a:extLst>
          </p:cNvPr>
          <p:cNvGrpSpPr/>
          <p:nvPr/>
        </p:nvGrpSpPr>
        <p:grpSpPr>
          <a:xfrm>
            <a:off x="1013704" y="3171286"/>
            <a:ext cx="3126278" cy="1057275"/>
            <a:chOff x="1398850" y="3438269"/>
            <a:chExt cx="3446434" cy="1165549"/>
          </a:xfrm>
        </p:grpSpPr>
        <p:pic>
          <p:nvPicPr>
            <p:cNvPr id="204" name="Google Shape;204;p9" descr="preencoded.png"/>
            <p:cNvPicPr preferRelativeResize="0"/>
            <p:nvPr/>
          </p:nvPicPr>
          <p:blipFill rotWithShape="1">
            <a:blip r:embed="rId3">
              <a:alphaModFix/>
            </a:blip>
            <a:srcRect l="20526" r="17330"/>
            <a:stretch>
              <a:fillRect/>
            </a:stretch>
          </p:blipFill>
          <p:spPr>
            <a:xfrm>
              <a:off x="1398850" y="3444170"/>
              <a:ext cx="1166043" cy="1159648"/>
            </a:xfrm>
            <a:prstGeom prst="rect">
              <a:avLst/>
            </a:prstGeom>
            <a:noFill/>
            <a:ln>
              <a:noFill/>
            </a:ln>
          </p:spPr>
        </p:pic>
        <p:pic>
          <p:nvPicPr>
            <p:cNvPr id="10" name="object 17">
              <a:extLst>
                <a:ext uri="{FF2B5EF4-FFF2-40B4-BE49-F238E27FC236}">
                  <a16:creationId xmlns:a16="http://schemas.microsoft.com/office/drawing/2014/main" id="{FD9D1EBB-67F0-2345-66C4-80D2C7F3FC48}"/>
                </a:ext>
              </a:extLst>
            </p:cNvPr>
            <p:cNvPicPr/>
            <p:nvPr/>
          </p:nvPicPr>
          <p:blipFill>
            <a:blip r:embed="rId4" cstate="print"/>
            <a:stretch>
              <a:fillRect/>
            </a:stretch>
          </p:blipFill>
          <p:spPr>
            <a:xfrm>
              <a:off x="2564893" y="3438269"/>
              <a:ext cx="2280391" cy="1159648"/>
            </a:xfrm>
            <a:prstGeom prst="rect">
              <a:avLst/>
            </a:prstGeom>
          </p:spPr>
        </p:pic>
      </p:grpSp>
      <p:pic>
        <p:nvPicPr>
          <p:cNvPr id="11" name="object 8">
            <a:extLst>
              <a:ext uri="{FF2B5EF4-FFF2-40B4-BE49-F238E27FC236}">
                <a16:creationId xmlns:a16="http://schemas.microsoft.com/office/drawing/2014/main" id="{AF50E8B6-251F-3F66-144A-45EA2DCFEF5F}"/>
              </a:ext>
            </a:extLst>
          </p:cNvPr>
          <p:cNvPicPr/>
          <p:nvPr/>
        </p:nvPicPr>
        <p:blipFill>
          <a:blip r:embed="rId5" cstate="print"/>
          <a:stretch>
            <a:fillRect/>
          </a:stretch>
        </p:blipFill>
        <p:spPr>
          <a:xfrm>
            <a:off x="1338782" y="1941280"/>
            <a:ext cx="1582116" cy="900589"/>
          </a:xfrm>
          <a:prstGeom prst="rect">
            <a:avLst/>
          </a:prstGeom>
        </p:spPr>
      </p:pic>
      <p:grpSp>
        <p:nvGrpSpPr>
          <p:cNvPr id="20" name="Group 19">
            <a:extLst>
              <a:ext uri="{FF2B5EF4-FFF2-40B4-BE49-F238E27FC236}">
                <a16:creationId xmlns:a16="http://schemas.microsoft.com/office/drawing/2014/main" id="{8812FFCB-97F8-4414-B859-630E7C56C091}"/>
              </a:ext>
            </a:extLst>
          </p:cNvPr>
          <p:cNvGrpSpPr/>
          <p:nvPr/>
        </p:nvGrpSpPr>
        <p:grpSpPr>
          <a:xfrm>
            <a:off x="1013704" y="4590631"/>
            <a:ext cx="3126278" cy="1151155"/>
            <a:chOff x="1013704" y="4897612"/>
            <a:chExt cx="3126278" cy="1151155"/>
          </a:xfrm>
        </p:grpSpPr>
        <p:sp>
          <p:nvSpPr>
            <p:cNvPr id="15" name="Rectangle 14">
              <a:extLst>
                <a:ext uri="{FF2B5EF4-FFF2-40B4-BE49-F238E27FC236}">
                  <a16:creationId xmlns:a16="http://schemas.microsoft.com/office/drawing/2014/main" id="{3C46074F-3FB6-7CC2-F877-49EDEB983398}"/>
                </a:ext>
              </a:extLst>
            </p:cNvPr>
            <p:cNvSpPr/>
            <p:nvPr/>
          </p:nvSpPr>
          <p:spPr>
            <a:xfrm>
              <a:off x="1013704" y="4897612"/>
              <a:ext cx="3126278" cy="1151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ject 7">
              <a:extLst>
                <a:ext uri="{FF2B5EF4-FFF2-40B4-BE49-F238E27FC236}">
                  <a16:creationId xmlns:a16="http://schemas.microsoft.com/office/drawing/2014/main" id="{7991F23C-6377-5ADA-051B-160CF0BBB118}"/>
                </a:ext>
              </a:extLst>
            </p:cNvPr>
            <p:cNvPicPr/>
            <p:nvPr/>
          </p:nvPicPr>
          <p:blipFill>
            <a:blip r:embed="rId6" cstate="print"/>
            <a:stretch>
              <a:fillRect/>
            </a:stretch>
          </p:blipFill>
          <p:spPr>
            <a:xfrm>
              <a:off x="1470972" y="5106073"/>
              <a:ext cx="2211742" cy="734231"/>
            </a:xfrm>
            <a:prstGeom prst="rect">
              <a:avLst/>
            </a:prstGeom>
          </p:spPr>
        </p:pic>
      </p:grpSp>
      <p:sp>
        <p:nvSpPr>
          <p:cNvPr id="19" name="TextBox 18">
            <a:extLst>
              <a:ext uri="{FF2B5EF4-FFF2-40B4-BE49-F238E27FC236}">
                <a16:creationId xmlns:a16="http://schemas.microsoft.com/office/drawing/2014/main" id="{65BDA13C-7DA0-104D-D43E-AF08FD652E2B}"/>
              </a:ext>
            </a:extLst>
          </p:cNvPr>
          <p:cNvSpPr txBox="1"/>
          <p:nvPr/>
        </p:nvSpPr>
        <p:spPr>
          <a:xfrm>
            <a:off x="4686608" y="7048800"/>
            <a:ext cx="9528155"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Enhancing Clarity &amp; Consultancy &amp; Culture</a:t>
            </a:r>
            <a:endParaRPr lang="en-US" sz="3200" b="0" i="1" u="none" strike="noStrike" cap="none" dirty="0">
              <a:solidFill>
                <a:srgbClr val="175447"/>
              </a:solidFill>
              <a:latin typeface="Henriette" pitchFamily="2" charset="7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p:nvPr/>
        </p:nvSpPr>
        <p:spPr>
          <a:xfrm>
            <a:off x="793799" y="749854"/>
            <a:ext cx="134316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B1B27"/>
              </a:buClr>
              <a:buSzPts val="4450"/>
              <a:buFont typeface="Raleway"/>
              <a:buNone/>
            </a:pPr>
            <a:r>
              <a:rPr lang="en-US" sz="4200" dirty="0">
                <a:solidFill>
                  <a:srgbClr val="175447"/>
                </a:solidFill>
                <a:latin typeface="Henriette" pitchFamily="2" charset="77"/>
                <a:ea typeface="Raleway"/>
                <a:cs typeface="Raleway"/>
                <a:sym typeface="Raleway"/>
              </a:rPr>
              <a:t>Your Pathway to Communicable Progres</a:t>
            </a:r>
            <a:r>
              <a:rPr lang="en-US" sz="4200" b="0" i="0" u="none" strike="noStrike" cap="none" dirty="0">
                <a:solidFill>
                  <a:srgbClr val="175447"/>
                </a:solidFill>
                <a:latin typeface="Henriette" pitchFamily="2" charset="77"/>
                <a:ea typeface="Raleway"/>
                <a:cs typeface="Raleway"/>
                <a:sym typeface="Raleway"/>
              </a:rPr>
              <a:t>s</a:t>
            </a:r>
            <a:endParaRPr sz="4200" b="0" i="0" u="none" strike="noStrike" cap="none" dirty="0">
              <a:solidFill>
                <a:srgbClr val="175447"/>
              </a:solidFill>
              <a:latin typeface="Henriette" pitchFamily="2" charset="77"/>
            </a:endParaRPr>
          </a:p>
        </p:txBody>
      </p:sp>
      <p:grpSp>
        <p:nvGrpSpPr>
          <p:cNvPr id="3" name="Group 2">
            <a:extLst>
              <a:ext uri="{FF2B5EF4-FFF2-40B4-BE49-F238E27FC236}">
                <a16:creationId xmlns:a16="http://schemas.microsoft.com/office/drawing/2014/main" id="{F7DDF8F2-4CDA-49B0-AF0E-AD4D8B8E2E43}"/>
              </a:ext>
            </a:extLst>
          </p:cNvPr>
          <p:cNvGrpSpPr/>
          <p:nvPr/>
        </p:nvGrpSpPr>
        <p:grpSpPr>
          <a:xfrm>
            <a:off x="793790" y="2385166"/>
            <a:ext cx="13050441" cy="2979420"/>
            <a:chOff x="793790" y="1860233"/>
            <a:chExt cx="13050441" cy="2979420"/>
          </a:xfrm>
        </p:grpSpPr>
        <p:sp>
          <p:nvSpPr>
            <p:cNvPr id="215" name="Google Shape;215;p10"/>
            <p:cNvSpPr/>
            <p:nvPr/>
          </p:nvSpPr>
          <p:spPr>
            <a:xfrm>
              <a:off x="793790" y="1860233"/>
              <a:ext cx="13042821" cy="2979420"/>
            </a:xfrm>
            <a:prstGeom prst="roundRect">
              <a:avLst>
                <a:gd name="adj" fmla="val 3198"/>
              </a:avLst>
            </a:prstGeom>
            <a:noFill/>
            <a:ln w="9525" cap="flat" cmpd="sng">
              <a:solidFill>
                <a:srgbClr val="000000">
                  <a:alpha val="784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ic Sans" pitchFamily="2" charset="77"/>
              </a:endParaRPr>
            </a:p>
          </p:txBody>
        </p:sp>
        <p:sp>
          <p:nvSpPr>
            <p:cNvPr id="216" name="Google Shape;216;p10"/>
            <p:cNvSpPr/>
            <p:nvPr/>
          </p:nvSpPr>
          <p:spPr>
            <a:xfrm>
              <a:off x="801410" y="1867853"/>
              <a:ext cx="13027580" cy="650319"/>
            </a:xfrm>
            <a:prstGeom prst="rect">
              <a:avLst/>
            </a:prstGeom>
            <a:solidFill>
              <a:srgbClr val="AF65F4">
                <a:alpha val="8039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ic Sans" pitchFamily="2" charset="77"/>
              </a:endParaRPr>
            </a:p>
          </p:txBody>
        </p:sp>
        <p:sp>
          <p:nvSpPr>
            <p:cNvPr id="217" name="Google Shape;217;p10"/>
            <p:cNvSpPr/>
            <p:nvPr/>
          </p:nvSpPr>
          <p:spPr>
            <a:xfrm>
              <a:off x="1028462" y="2011561"/>
              <a:ext cx="388584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1" i="0" u="none" strike="noStrike" cap="none" dirty="0">
                  <a:solidFill>
                    <a:schemeClr val="bg1"/>
                  </a:solidFill>
                  <a:latin typeface="Basic Sans Bold" pitchFamily="2" charset="77"/>
                  <a:ea typeface="Roboto"/>
                  <a:cs typeface="Roboto"/>
                  <a:sym typeface="Roboto"/>
                </a:rPr>
                <a:t>Service</a:t>
              </a:r>
              <a:endParaRPr sz="1600" b="0" i="0" u="none" strike="noStrike" cap="none" dirty="0">
                <a:solidFill>
                  <a:schemeClr val="bg1"/>
                </a:solidFill>
                <a:latin typeface="Basic Sans" pitchFamily="2" charset="77"/>
              </a:endParaRPr>
            </a:p>
          </p:txBody>
        </p:sp>
        <p:sp>
          <p:nvSpPr>
            <p:cNvPr id="218" name="Google Shape;218;p10"/>
            <p:cNvSpPr/>
            <p:nvPr/>
          </p:nvSpPr>
          <p:spPr>
            <a:xfrm>
              <a:off x="5371725" y="2011557"/>
              <a:ext cx="38859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1" i="0" u="none" strike="noStrike" cap="none" dirty="0">
                  <a:solidFill>
                    <a:schemeClr val="bg1"/>
                  </a:solidFill>
                  <a:latin typeface="Basic Sans Bold" pitchFamily="2" charset="77"/>
                  <a:ea typeface="Roboto"/>
                  <a:cs typeface="Roboto"/>
                  <a:sym typeface="Roboto"/>
                </a:rPr>
                <a:t>Cost for O</a:t>
              </a:r>
              <a:r>
                <a:rPr lang="en-US" sz="1600" b="1" dirty="0">
                  <a:solidFill>
                    <a:schemeClr val="bg1"/>
                  </a:solidFill>
                  <a:latin typeface="Basic Sans Bold" pitchFamily="2" charset="77"/>
                  <a:ea typeface="Roboto"/>
                  <a:cs typeface="Roboto"/>
                  <a:sym typeface="Roboto"/>
                </a:rPr>
                <a:t>rg with 1,000 employees</a:t>
              </a:r>
              <a:endParaRPr sz="1600" b="1" i="0" u="none" strike="noStrike" cap="none" dirty="0">
                <a:solidFill>
                  <a:schemeClr val="bg1"/>
                </a:solidFill>
                <a:latin typeface="Basic Sans Bold" pitchFamily="2" charset="77"/>
              </a:endParaRPr>
            </a:p>
          </p:txBody>
        </p:sp>
        <p:sp>
          <p:nvSpPr>
            <p:cNvPr id="219" name="Google Shape;219;p10"/>
            <p:cNvSpPr/>
            <p:nvPr/>
          </p:nvSpPr>
          <p:spPr>
            <a:xfrm>
              <a:off x="10643016" y="2011561"/>
              <a:ext cx="295916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1" i="0" u="none" strike="noStrike" cap="none" dirty="0">
                  <a:solidFill>
                    <a:schemeClr val="bg1"/>
                  </a:solidFill>
                  <a:latin typeface="Basic Sans Bold" pitchFamily="2" charset="77"/>
                  <a:ea typeface="Roboto"/>
                  <a:cs typeface="Roboto"/>
                  <a:sym typeface="Roboto"/>
                </a:rPr>
                <a:t>Timeline</a:t>
              </a:r>
              <a:endParaRPr sz="1600" b="0" i="0" u="none" strike="noStrike" cap="none" dirty="0">
                <a:solidFill>
                  <a:schemeClr val="bg1"/>
                </a:solidFill>
                <a:latin typeface="Basic Sans" pitchFamily="2" charset="77"/>
              </a:endParaRPr>
            </a:p>
          </p:txBody>
        </p:sp>
        <p:sp>
          <p:nvSpPr>
            <p:cNvPr id="220" name="Google Shape;220;p10"/>
            <p:cNvSpPr/>
            <p:nvPr/>
          </p:nvSpPr>
          <p:spPr>
            <a:xfrm>
              <a:off x="801410" y="2518172"/>
              <a:ext cx="13035200" cy="650319"/>
            </a:xfrm>
            <a:prstGeom prst="rect">
              <a:avLst/>
            </a:prstGeom>
            <a:solidFill>
              <a:srgbClr val="D8F3ED">
                <a:alpha val="4978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ic Sans" pitchFamily="2" charset="77"/>
              </a:endParaRPr>
            </a:p>
          </p:txBody>
        </p:sp>
        <p:sp>
          <p:nvSpPr>
            <p:cNvPr id="221" name="Google Shape;221;p10"/>
            <p:cNvSpPr/>
            <p:nvPr/>
          </p:nvSpPr>
          <p:spPr>
            <a:xfrm>
              <a:off x="1028462" y="2661880"/>
              <a:ext cx="388584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Phase 1: 		• Audit &amp; Engagement</a:t>
              </a:r>
              <a:endParaRPr sz="1600" b="0" i="0" u="none" strike="noStrike" cap="none" dirty="0">
                <a:latin typeface="Basic Sans" pitchFamily="2" charset="77"/>
              </a:endParaRPr>
            </a:p>
          </p:txBody>
        </p:sp>
        <p:sp>
          <p:nvSpPr>
            <p:cNvPr id="222" name="Google Shape;222;p10"/>
            <p:cNvSpPr/>
            <p:nvPr/>
          </p:nvSpPr>
          <p:spPr>
            <a:xfrm>
              <a:off x="6175948" y="2661880"/>
              <a:ext cx="3081638"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$15,000</a:t>
              </a:r>
              <a:endParaRPr sz="1600" b="0" i="0" u="none" strike="noStrike" cap="none" dirty="0">
                <a:latin typeface="Basic Sans" pitchFamily="2" charset="77"/>
              </a:endParaRPr>
            </a:p>
          </p:txBody>
        </p:sp>
        <p:sp>
          <p:nvSpPr>
            <p:cNvPr id="223" name="Google Shape;223;p10"/>
            <p:cNvSpPr/>
            <p:nvPr/>
          </p:nvSpPr>
          <p:spPr>
            <a:xfrm>
              <a:off x="9718834" y="2661880"/>
              <a:ext cx="388334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	4 weeks</a:t>
              </a:r>
              <a:endParaRPr sz="1600" b="0" i="0" u="none" strike="noStrike" cap="none" dirty="0">
                <a:latin typeface="Basic Sans" pitchFamily="2" charset="77"/>
              </a:endParaRPr>
            </a:p>
          </p:txBody>
        </p:sp>
        <p:sp>
          <p:nvSpPr>
            <p:cNvPr id="224" name="Google Shape;224;p10"/>
            <p:cNvSpPr/>
            <p:nvPr/>
          </p:nvSpPr>
          <p:spPr>
            <a:xfrm>
              <a:off x="801410" y="3168491"/>
              <a:ext cx="13027580" cy="1013222"/>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ic Sans" pitchFamily="2" charset="77"/>
              </a:endParaRPr>
            </a:p>
          </p:txBody>
        </p:sp>
        <p:sp>
          <p:nvSpPr>
            <p:cNvPr id="225" name="Google Shape;225;p10"/>
            <p:cNvSpPr/>
            <p:nvPr/>
          </p:nvSpPr>
          <p:spPr>
            <a:xfrm>
              <a:off x="1028462" y="3312200"/>
              <a:ext cx="4920673"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Phase 2 :	</a:t>
              </a:r>
              <a:r>
                <a:rPr lang="en-US" sz="1600" dirty="0">
                  <a:solidFill>
                    <a:srgbClr val="3C3939"/>
                  </a:solidFill>
                  <a:latin typeface="Basic Sans" pitchFamily="2" charset="77"/>
                  <a:ea typeface="Roboto"/>
                  <a:cs typeface="Roboto"/>
                  <a:sym typeface="Roboto"/>
                </a:rPr>
                <a:t>	• </a:t>
              </a:r>
              <a:r>
                <a:rPr lang="en-US" sz="1600" b="0" i="0" u="none" strike="noStrike" cap="none" dirty="0">
                  <a:solidFill>
                    <a:srgbClr val="3C3939"/>
                  </a:solidFill>
                  <a:latin typeface="Basic Sans" pitchFamily="2" charset="77"/>
                  <a:ea typeface="Roboto"/>
                  <a:cs typeface="Roboto"/>
                  <a:sym typeface="Roboto"/>
                </a:rPr>
                <a:t>Analysis &amp; Strategy</a:t>
              </a:r>
            </a:p>
            <a:p>
              <a:pPr lvl="0">
                <a:lnSpc>
                  <a:spcPct val="162857"/>
                </a:lnSpc>
                <a:buClr>
                  <a:srgbClr val="3C3939"/>
                </a:buClr>
                <a:buSzPts val="1750"/>
              </a:pPr>
              <a:r>
                <a:rPr lang="en-US" sz="1600" dirty="0">
                  <a:solidFill>
                    <a:srgbClr val="3C3939"/>
                  </a:solidFill>
                  <a:latin typeface="Basic Sans" pitchFamily="2" charset="77"/>
                  <a:ea typeface="Roboto"/>
                  <a:cs typeface="Roboto"/>
                  <a:sym typeface="Roboto"/>
                </a:rPr>
                <a:t>Phase 3: 		• Plus </a:t>
              </a:r>
              <a:r>
                <a:rPr lang="en-US" sz="1600" b="0" i="0" u="none" strike="noStrike" cap="none" dirty="0">
                  <a:solidFill>
                    <a:srgbClr val="3C3939"/>
                  </a:solidFill>
                  <a:latin typeface="Basic Sans" pitchFamily="2" charset="77"/>
                  <a:ea typeface="Roboto"/>
                  <a:cs typeface="Roboto"/>
                  <a:sym typeface="Roboto"/>
                </a:rPr>
                <a:t>Creative Concepts</a:t>
              </a:r>
              <a:endParaRPr sz="1600" b="0" i="0" u="none" strike="noStrike" cap="none" dirty="0">
                <a:latin typeface="Basic Sans" pitchFamily="2" charset="77"/>
              </a:endParaRPr>
            </a:p>
          </p:txBody>
        </p:sp>
        <p:sp>
          <p:nvSpPr>
            <p:cNvPr id="226" name="Google Shape;226;p10"/>
            <p:cNvSpPr/>
            <p:nvPr/>
          </p:nvSpPr>
          <p:spPr>
            <a:xfrm>
              <a:off x="6175948" y="3312200"/>
              <a:ext cx="3081638"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a:solidFill>
                    <a:srgbClr val="3C3939"/>
                  </a:solidFill>
                  <a:latin typeface="Basic Sans" pitchFamily="2" charset="77"/>
                  <a:ea typeface="Roboto"/>
                  <a:cs typeface="Roboto"/>
                  <a:sym typeface="Roboto"/>
                </a:rPr>
                <a:t>$20,000-$30,000</a:t>
              </a:r>
              <a:endParaRPr sz="1600" b="0" i="0" u="none" strike="noStrike" cap="none">
                <a:latin typeface="Basic Sans" pitchFamily="2" charset="77"/>
              </a:endParaRPr>
            </a:p>
          </p:txBody>
        </p:sp>
        <p:sp>
          <p:nvSpPr>
            <p:cNvPr id="227" name="Google Shape;227;p10"/>
            <p:cNvSpPr/>
            <p:nvPr/>
          </p:nvSpPr>
          <p:spPr>
            <a:xfrm>
              <a:off x="9718834" y="3312200"/>
              <a:ext cx="3883343" cy="362903"/>
            </a:xfrm>
            <a:prstGeom prst="rect">
              <a:avLst/>
            </a:prstGeom>
            <a:noFill/>
            <a:ln>
              <a:noFill/>
            </a:ln>
          </p:spPr>
          <p:txBody>
            <a:bodyPr spcFirstLastPara="1" wrap="square" lIns="0" tIns="0" rIns="0" bIns="0" anchor="t" anchorCtr="0">
              <a:noAutofit/>
            </a:bodyPr>
            <a:lstStyle/>
            <a:p>
              <a:pPr lvl="1">
                <a:lnSpc>
                  <a:spcPct val="162857"/>
                </a:lnSpc>
                <a:buClr>
                  <a:srgbClr val="3C3939"/>
                </a:buClr>
                <a:buSzPts val="1750"/>
              </a:pPr>
              <a:r>
                <a:rPr lang="en-US" sz="1600" b="0" i="0" u="none" strike="noStrike" cap="none" dirty="0">
                  <a:solidFill>
                    <a:srgbClr val="3C3939"/>
                  </a:solidFill>
                  <a:latin typeface="Basic Sans" pitchFamily="2" charset="77"/>
                  <a:ea typeface="Roboto"/>
                  <a:cs typeface="Roboto"/>
                  <a:sym typeface="Roboto"/>
                </a:rPr>
                <a:t>	6-8 weeks</a:t>
              </a:r>
              <a:endParaRPr sz="1600" b="0" i="0" u="none" strike="noStrike" cap="none" dirty="0">
                <a:latin typeface="Basic Sans" pitchFamily="2" charset="77"/>
              </a:endParaRPr>
            </a:p>
          </p:txBody>
        </p:sp>
        <p:sp>
          <p:nvSpPr>
            <p:cNvPr id="228" name="Google Shape;228;p10"/>
            <p:cNvSpPr/>
            <p:nvPr/>
          </p:nvSpPr>
          <p:spPr>
            <a:xfrm>
              <a:off x="801410" y="4181713"/>
              <a:ext cx="13042821" cy="650319"/>
            </a:xfrm>
            <a:prstGeom prst="rect">
              <a:avLst/>
            </a:prstGeom>
            <a:solidFill>
              <a:srgbClr val="D8F3ED">
                <a:alpha val="49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Basic Sans" pitchFamily="2" charset="77"/>
              </a:endParaRPr>
            </a:p>
          </p:txBody>
        </p:sp>
        <p:sp>
          <p:nvSpPr>
            <p:cNvPr id="229" name="Google Shape;229;p10"/>
            <p:cNvSpPr/>
            <p:nvPr/>
          </p:nvSpPr>
          <p:spPr>
            <a:xfrm>
              <a:off x="1028462" y="4325422"/>
              <a:ext cx="388584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Phase 4: 		• Creative Activation</a:t>
              </a:r>
              <a:endParaRPr sz="1600" b="0" i="0" u="none" strike="noStrike" cap="none" dirty="0">
                <a:latin typeface="Basic Sans" pitchFamily="2" charset="77"/>
              </a:endParaRPr>
            </a:p>
          </p:txBody>
        </p:sp>
        <p:sp>
          <p:nvSpPr>
            <p:cNvPr id="230" name="Google Shape;230;p10"/>
            <p:cNvSpPr/>
            <p:nvPr/>
          </p:nvSpPr>
          <p:spPr>
            <a:xfrm>
              <a:off x="6175948" y="4325422"/>
              <a:ext cx="3081638"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a:solidFill>
                    <a:srgbClr val="3C3939"/>
                  </a:solidFill>
                  <a:latin typeface="Basic Sans" pitchFamily="2" charset="77"/>
                  <a:ea typeface="Roboto"/>
                  <a:cs typeface="Roboto"/>
                  <a:sym typeface="Roboto"/>
                </a:rPr>
                <a:t>$25,000-$35,000+</a:t>
              </a:r>
              <a:endParaRPr sz="1600" b="0" i="0" u="none" strike="noStrike" cap="none">
                <a:latin typeface="Basic Sans" pitchFamily="2" charset="77"/>
              </a:endParaRPr>
            </a:p>
          </p:txBody>
        </p:sp>
        <p:sp>
          <p:nvSpPr>
            <p:cNvPr id="231" name="Google Shape;231;p10"/>
            <p:cNvSpPr/>
            <p:nvPr/>
          </p:nvSpPr>
          <p:spPr>
            <a:xfrm>
              <a:off x="9718834" y="4325422"/>
              <a:ext cx="388334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	4 weeks</a:t>
              </a:r>
              <a:endParaRPr sz="1600" b="0" i="0" u="none" strike="noStrike" cap="none" dirty="0">
                <a:latin typeface="Basic Sans" pitchFamily="2" charset="77"/>
              </a:endParaRPr>
            </a:p>
          </p:txBody>
        </p:sp>
      </p:grpSp>
      <p:sp>
        <p:nvSpPr>
          <p:cNvPr id="2" name="TextBox 1">
            <a:extLst>
              <a:ext uri="{FF2B5EF4-FFF2-40B4-BE49-F238E27FC236}">
                <a16:creationId xmlns:a16="http://schemas.microsoft.com/office/drawing/2014/main" id="{5BF6E810-DE68-BCC9-A6E2-CB2EB860FBDE}"/>
              </a:ext>
            </a:extLst>
          </p:cNvPr>
          <p:cNvSpPr txBox="1"/>
          <p:nvPr/>
        </p:nvSpPr>
        <p:spPr>
          <a:xfrm>
            <a:off x="1171944" y="7048800"/>
            <a:ext cx="13042820"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Transform your workplace with a Culture Comms Approach</a:t>
            </a:r>
            <a:endParaRPr lang="en-US" sz="3200" b="0" i="1" u="none" strike="noStrike" cap="none" dirty="0">
              <a:solidFill>
                <a:srgbClr val="175447"/>
              </a:solidFill>
              <a:latin typeface="Henriette" pitchFamily="2" charset="77"/>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1"/>
          <p:cNvSpPr/>
          <p:nvPr/>
        </p:nvSpPr>
        <p:spPr>
          <a:xfrm>
            <a:off x="693301" y="544711"/>
            <a:ext cx="14057020" cy="40243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1B1B27"/>
              </a:buClr>
              <a:buSzPts val="2500"/>
              <a:buFont typeface="Raleway"/>
              <a:buNone/>
            </a:pPr>
            <a:r>
              <a:rPr lang="en-US" sz="4200" b="0" i="0" u="none" strike="noStrike" cap="none" dirty="0">
                <a:solidFill>
                  <a:srgbClr val="175447"/>
                </a:solidFill>
                <a:latin typeface="Henriette" pitchFamily="2" charset="77"/>
                <a:ea typeface="Raleway"/>
                <a:cs typeface="Raleway"/>
                <a:sym typeface="Raleway"/>
              </a:rPr>
              <a:t>Ready to Move from Data Paralysis</a:t>
            </a:r>
          </a:p>
          <a:p>
            <a:pPr marL="0" marR="0" lvl="0" indent="0" algn="l" rtl="0">
              <a:spcBef>
                <a:spcPts val="0"/>
              </a:spcBef>
              <a:spcAft>
                <a:spcPts val="0"/>
              </a:spcAft>
              <a:buClr>
                <a:srgbClr val="1B1B27"/>
              </a:buClr>
              <a:buSzPts val="2500"/>
              <a:buFont typeface="Raleway"/>
              <a:buNone/>
            </a:pPr>
            <a:r>
              <a:rPr lang="en-US" sz="4200" b="0" i="0" u="none" strike="noStrike" cap="none" dirty="0">
                <a:solidFill>
                  <a:srgbClr val="175447"/>
                </a:solidFill>
                <a:latin typeface="Henriette" pitchFamily="2" charset="77"/>
                <a:ea typeface="Raleway"/>
                <a:cs typeface="Raleway"/>
                <a:sym typeface="Raleway"/>
              </a:rPr>
              <a:t>to Authentic Performance?</a:t>
            </a:r>
            <a:endParaRPr sz="4200" b="0" i="0" u="none" strike="noStrike" cap="none" dirty="0">
              <a:solidFill>
                <a:srgbClr val="175447"/>
              </a:solidFill>
              <a:latin typeface="Henriette" pitchFamily="2" charset="77"/>
            </a:endParaRPr>
          </a:p>
        </p:txBody>
      </p:sp>
      <p:sp>
        <p:nvSpPr>
          <p:cNvPr id="240" name="Google Shape;240;p11"/>
          <p:cNvSpPr/>
          <p:nvPr/>
        </p:nvSpPr>
        <p:spPr>
          <a:xfrm>
            <a:off x="693301" y="1256109"/>
            <a:ext cx="4204692"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SzPts val="1000"/>
              <a:buFont typeface="Arial"/>
              <a:buNone/>
            </a:pPr>
            <a:endParaRPr sz="1000" b="0" i="0" u="none" strike="noStrike" cap="none"/>
          </a:p>
        </p:txBody>
      </p:sp>
      <p:sp>
        <p:nvSpPr>
          <p:cNvPr id="244" name="Google Shape;244;p11"/>
          <p:cNvSpPr/>
          <p:nvPr/>
        </p:nvSpPr>
        <p:spPr>
          <a:xfrm>
            <a:off x="5219700" y="1256109"/>
            <a:ext cx="4206002"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SzPts val="1000"/>
              <a:buFont typeface="Arial"/>
              <a:buNone/>
            </a:pPr>
            <a:endParaRPr sz="1000" b="0" i="0" u="none" strike="noStrike" cap="none"/>
          </a:p>
        </p:txBody>
      </p:sp>
      <p:grpSp>
        <p:nvGrpSpPr>
          <p:cNvPr id="7" name="Group 6">
            <a:extLst>
              <a:ext uri="{FF2B5EF4-FFF2-40B4-BE49-F238E27FC236}">
                <a16:creationId xmlns:a16="http://schemas.microsoft.com/office/drawing/2014/main" id="{DE1E7F3E-DEC2-3DE2-CF32-7C9596B3D008}"/>
              </a:ext>
            </a:extLst>
          </p:cNvPr>
          <p:cNvGrpSpPr/>
          <p:nvPr/>
        </p:nvGrpSpPr>
        <p:grpSpPr>
          <a:xfrm>
            <a:off x="1454180" y="2145660"/>
            <a:ext cx="6464856" cy="1621512"/>
            <a:chOff x="693301" y="1623417"/>
            <a:chExt cx="6464856" cy="1621512"/>
          </a:xfrm>
        </p:grpSpPr>
        <p:sp>
          <p:nvSpPr>
            <p:cNvPr id="249" name="Google Shape;249;p11"/>
            <p:cNvSpPr/>
            <p:nvPr/>
          </p:nvSpPr>
          <p:spPr>
            <a:xfrm>
              <a:off x="693301" y="1623417"/>
              <a:ext cx="2575203" cy="32182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B1B27"/>
                </a:buClr>
                <a:buSzPts val="2000"/>
                <a:buFont typeface="Raleway"/>
                <a:buNone/>
              </a:pPr>
              <a:r>
                <a:rPr lang="en-US" sz="2000" b="1" i="0" u="none" strike="noStrike" cap="none" dirty="0">
                  <a:solidFill>
                    <a:srgbClr val="1B1B27"/>
                  </a:solidFill>
                  <a:latin typeface="Basic Sans Bold" pitchFamily="2" charset="77"/>
                  <a:ea typeface="Raleway"/>
                  <a:cs typeface="Raleway"/>
                  <a:sym typeface="Raleway"/>
                </a:rPr>
                <a:t>Contact Information</a:t>
              </a:r>
              <a:endParaRPr sz="2000" b="1" i="0" u="none" strike="noStrike" cap="none" dirty="0">
                <a:latin typeface="Basic Sans Bold" pitchFamily="2" charset="77"/>
              </a:endParaRPr>
            </a:p>
          </p:txBody>
        </p:sp>
        <p:sp>
          <p:nvSpPr>
            <p:cNvPr id="250" name="Google Shape;250;p11"/>
            <p:cNvSpPr/>
            <p:nvPr/>
          </p:nvSpPr>
          <p:spPr>
            <a:xfrm>
              <a:off x="693301" y="2073950"/>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0" u="none" strike="noStrike" cap="none" dirty="0">
                  <a:solidFill>
                    <a:srgbClr val="3C3939"/>
                  </a:solidFill>
                  <a:latin typeface="Basic Sans" pitchFamily="2" charset="77"/>
                  <a:ea typeface="Roboto"/>
                  <a:cs typeface="Roboto"/>
                  <a:sym typeface="Roboto"/>
                </a:rPr>
                <a:t>Bianca Hartge-Hazelman</a:t>
              </a:r>
              <a:endParaRPr sz="1600" b="0" i="0" u="none" strike="noStrike" cap="none" dirty="0">
                <a:latin typeface="Basic Sans" pitchFamily="2" charset="77"/>
              </a:endParaRPr>
            </a:p>
          </p:txBody>
        </p:sp>
        <p:sp>
          <p:nvSpPr>
            <p:cNvPr id="251" name="Google Shape;251;p11"/>
            <p:cNvSpPr/>
            <p:nvPr/>
          </p:nvSpPr>
          <p:spPr>
            <a:xfrm>
              <a:off x="693301" y="2395657"/>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0" u="none" strike="noStrike" cap="none" dirty="0">
                  <a:solidFill>
                    <a:srgbClr val="3C3939"/>
                  </a:solidFill>
                  <a:latin typeface="Basic Sans" pitchFamily="2" charset="77"/>
                  <a:ea typeface="Roboto"/>
                  <a:cs typeface="Roboto"/>
                  <a:sym typeface="Roboto"/>
                </a:rPr>
                <a:t>Culture Comms Lead</a:t>
              </a:r>
              <a:endParaRPr sz="1600" b="0" i="0" u="none" strike="noStrike" cap="none" dirty="0">
                <a:latin typeface="Basic Sans" pitchFamily="2" charset="77"/>
              </a:endParaRPr>
            </a:p>
          </p:txBody>
        </p:sp>
        <p:sp>
          <p:nvSpPr>
            <p:cNvPr id="252" name="Google Shape;252;p11"/>
            <p:cNvSpPr/>
            <p:nvPr/>
          </p:nvSpPr>
          <p:spPr>
            <a:xfrm>
              <a:off x="693301" y="2717363"/>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0" u="none" strike="noStrike" cap="none" dirty="0" err="1">
                  <a:solidFill>
                    <a:srgbClr val="3C3939"/>
                  </a:solidFill>
                  <a:latin typeface="Basic Sans" pitchFamily="2" charset="77"/>
                  <a:ea typeface="Roboto"/>
                  <a:cs typeface="Roboto"/>
                  <a:sym typeface="Roboto"/>
                </a:rPr>
                <a:t>biancahh@financy.com.au</a:t>
              </a:r>
              <a:endParaRPr sz="1600" b="0" i="0" u="none" strike="noStrike" cap="none" dirty="0">
                <a:latin typeface="Basic Sans" pitchFamily="2" charset="77"/>
              </a:endParaRPr>
            </a:p>
          </p:txBody>
        </p:sp>
        <p:sp>
          <p:nvSpPr>
            <p:cNvPr id="253" name="Google Shape;253;p11"/>
            <p:cNvSpPr/>
            <p:nvPr/>
          </p:nvSpPr>
          <p:spPr>
            <a:xfrm>
              <a:off x="693301" y="3039070"/>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0" u="none" strike="noStrike" cap="none">
                  <a:solidFill>
                    <a:srgbClr val="3C3939"/>
                  </a:solidFill>
                  <a:latin typeface="Basic Sans" pitchFamily="2" charset="77"/>
                  <a:ea typeface="Roboto"/>
                  <a:cs typeface="Roboto"/>
                  <a:sym typeface="Roboto"/>
                </a:rPr>
                <a:t>0403 656 399</a:t>
              </a:r>
              <a:endParaRPr sz="1600" b="0" i="0" u="none" strike="noStrike" cap="none">
                <a:latin typeface="Basic Sans" pitchFamily="2" charset="77"/>
              </a:endParaRPr>
            </a:p>
          </p:txBody>
        </p:sp>
      </p:grpSp>
      <p:grpSp>
        <p:nvGrpSpPr>
          <p:cNvPr id="8" name="Group 7">
            <a:extLst>
              <a:ext uri="{FF2B5EF4-FFF2-40B4-BE49-F238E27FC236}">
                <a16:creationId xmlns:a16="http://schemas.microsoft.com/office/drawing/2014/main" id="{336C05D5-61A0-D4DA-56B6-FE597BD01008}"/>
              </a:ext>
            </a:extLst>
          </p:cNvPr>
          <p:cNvGrpSpPr/>
          <p:nvPr/>
        </p:nvGrpSpPr>
        <p:grpSpPr>
          <a:xfrm>
            <a:off x="1454180" y="4315217"/>
            <a:ext cx="6464856" cy="1299805"/>
            <a:chOff x="693301" y="3792974"/>
            <a:chExt cx="6464856" cy="1299805"/>
          </a:xfrm>
        </p:grpSpPr>
        <p:sp>
          <p:nvSpPr>
            <p:cNvPr id="254" name="Google Shape;254;p11"/>
            <p:cNvSpPr/>
            <p:nvPr/>
          </p:nvSpPr>
          <p:spPr>
            <a:xfrm>
              <a:off x="693301" y="3792974"/>
              <a:ext cx="2575203" cy="32182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1B1B27"/>
                </a:buClr>
                <a:buSzPts val="2000"/>
                <a:buFont typeface="Raleway"/>
                <a:buNone/>
              </a:pPr>
              <a:r>
                <a:rPr lang="en-US" sz="2000" b="1" i="0" u="none" strike="noStrike" cap="none" dirty="0">
                  <a:solidFill>
                    <a:srgbClr val="1B1B27"/>
                  </a:solidFill>
                  <a:latin typeface="Basic Sans Bold" pitchFamily="2" charset="77"/>
                  <a:ea typeface="Raleway"/>
                  <a:cs typeface="Raleway"/>
                  <a:sym typeface="Raleway"/>
                </a:rPr>
                <a:t>Learn More</a:t>
              </a:r>
              <a:endParaRPr sz="2000" b="1" i="0" u="none" strike="noStrike" cap="none" dirty="0">
                <a:latin typeface="Basic Sans Bold" pitchFamily="2" charset="77"/>
              </a:endParaRPr>
            </a:p>
          </p:txBody>
        </p:sp>
        <p:sp>
          <p:nvSpPr>
            <p:cNvPr id="255" name="Google Shape;255;p11"/>
            <p:cNvSpPr/>
            <p:nvPr/>
          </p:nvSpPr>
          <p:spPr>
            <a:xfrm>
              <a:off x="693301" y="4243507"/>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1" u="none" strike="noStrike" cap="none" dirty="0">
                  <a:solidFill>
                    <a:srgbClr val="3C3939"/>
                  </a:solidFill>
                  <a:latin typeface="Basic Sans Bold" pitchFamily="2" charset="77"/>
                  <a:ea typeface="Roboto"/>
                  <a:cs typeface="Roboto"/>
                  <a:sym typeface="Roboto"/>
                </a:rPr>
                <a:t>Websites:</a:t>
              </a:r>
              <a:endParaRPr sz="1600" b="0" i="1" u="none" strike="noStrike" cap="none" dirty="0">
                <a:latin typeface="Basic Sans Bold" pitchFamily="2" charset="77"/>
              </a:endParaRPr>
            </a:p>
          </p:txBody>
        </p:sp>
        <p:sp>
          <p:nvSpPr>
            <p:cNvPr id="256" name="Google Shape;256;p11"/>
            <p:cNvSpPr/>
            <p:nvPr/>
          </p:nvSpPr>
          <p:spPr>
            <a:xfrm>
              <a:off x="693301" y="4565214"/>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0" u="none" strike="noStrike" cap="none">
                  <a:solidFill>
                    <a:srgbClr val="3C3939"/>
                  </a:solidFill>
                  <a:latin typeface="Basic Sans" pitchFamily="2" charset="77"/>
                  <a:ea typeface="Roboto"/>
                  <a:cs typeface="Roboto"/>
                  <a:sym typeface="Roboto"/>
                </a:rPr>
                <a:t>www.financy.com.au</a:t>
              </a:r>
              <a:endParaRPr sz="1600" b="0" i="0" u="none" strike="noStrike" cap="none">
                <a:latin typeface="Basic Sans" pitchFamily="2" charset="77"/>
              </a:endParaRPr>
            </a:p>
          </p:txBody>
        </p:sp>
        <p:sp>
          <p:nvSpPr>
            <p:cNvPr id="257" name="Google Shape;257;p11"/>
            <p:cNvSpPr/>
            <p:nvPr/>
          </p:nvSpPr>
          <p:spPr>
            <a:xfrm>
              <a:off x="693301" y="4886920"/>
              <a:ext cx="6464856" cy="20585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3C3939"/>
                </a:buClr>
                <a:buSzPts val="1000"/>
                <a:buFont typeface="Roboto"/>
                <a:buNone/>
              </a:pPr>
              <a:r>
                <a:rPr lang="en-US" sz="1600" b="0" i="0" u="none" strike="noStrike" cap="none">
                  <a:solidFill>
                    <a:srgbClr val="3C3939"/>
                  </a:solidFill>
                  <a:latin typeface="Basic Sans" pitchFamily="2" charset="77"/>
                  <a:ea typeface="Roboto"/>
                  <a:cs typeface="Roboto"/>
                  <a:sym typeface="Roboto"/>
                </a:rPr>
                <a:t>www.wearewhy.com.au</a:t>
              </a:r>
              <a:endParaRPr sz="1600" b="0" i="0" u="none" strike="noStrike" cap="none">
                <a:latin typeface="Basic Sans" pitchFamily="2" charset="77"/>
              </a:endParaRPr>
            </a:p>
          </p:txBody>
        </p:sp>
      </p:grpSp>
      <p:grpSp>
        <p:nvGrpSpPr>
          <p:cNvPr id="5" name="Group 4">
            <a:extLst>
              <a:ext uri="{FF2B5EF4-FFF2-40B4-BE49-F238E27FC236}">
                <a16:creationId xmlns:a16="http://schemas.microsoft.com/office/drawing/2014/main" id="{74EAA906-7D47-8585-FC91-4AA9C903C991}"/>
              </a:ext>
            </a:extLst>
          </p:cNvPr>
          <p:cNvGrpSpPr/>
          <p:nvPr/>
        </p:nvGrpSpPr>
        <p:grpSpPr>
          <a:xfrm>
            <a:off x="6846861" y="2101148"/>
            <a:ext cx="3580733" cy="4167520"/>
            <a:chOff x="425992" y="1606748"/>
            <a:chExt cx="3580733" cy="4167520"/>
          </a:xfrm>
        </p:grpSpPr>
        <p:pic>
          <p:nvPicPr>
            <p:cNvPr id="241" name="Google Shape;241;p11" descr="preencoded.png"/>
            <p:cNvPicPr preferRelativeResize="0"/>
            <p:nvPr/>
          </p:nvPicPr>
          <p:blipFill rotWithShape="1">
            <a:blip r:embed="rId3">
              <a:alphaModFix/>
            </a:blip>
            <a:srcRect/>
            <a:stretch/>
          </p:blipFill>
          <p:spPr>
            <a:xfrm>
              <a:off x="693301" y="1606748"/>
              <a:ext cx="3070503" cy="3267551"/>
            </a:xfrm>
            <a:prstGeom prst="rect">
              <a:avLst/>
            </a:prstGeom>
            <a:noFill/>
            <a:ln>
              <a:noFill/>
            </a:ln>
          </p:spPr>
        </p:pic>
        <p:sp>
          <p:nvSpPr>
            <p:cNvPr id="2" name="Rounded Rectangle 1">
              <a:extLst>
                <a:ext uri="{FF2B5EF4-FFF2-40B4-BE49-F238E27FC236}">
                  <a16:creationId xmlns:a16="http://schemas.microsoft.com/office/drawing/2014/main" id="{D34B18A9-7408-5B6C-DFD1-423E0DB097C4}"/>
                </a:ext>
              </a:extLst>
            </p:cNvPr>
            <p:cNvSpPr/>
            <p:nvPr/>
          </p:nvSpPr>
          <p:spPr>
            <a:xfrm>
              <a:off x="425992" y="4475952"/>
              <a:ext cx="3580733" cy="664654"/>
            </a:xfrm>
            <a:prstGeom prst="roundRect">
              <a:avLst>
                <a:gd name="adj" fmla="val 50000"/>
              </a:avLst>
            </a:prstGeom>
            <a:solidFill>
              <a:srgbClr val="AF6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Google Shape;243;p11"/>
            <p:cNvSpPr/>
            <p:nvPr/>
          </p:nvSpPr>
          <p:spPr>
            <a:xfrm>
              <a:off x="757340" y="4645754"/>
              <a:ext cx="2918036" cy="1128514"/>
            </a:xfrm>
            <a:prstGeom prst="rect">
              <a:avLst/>
            </a:prstGeom>
            <a:noFill/>
            <a:ln>
              <a:noFill/>
            </a:ln>
          </p:spPr>
          <p:txBody>
            <a:bodyPr spcFirstLastPara="1" wrap="square" lIns="0" tIns="0" rIns="0" bIns="0" anchor="t" anchorCtr="0">
              <a:noAutofit/>
            </a:bodyPr>
            <a:lstStyle/>
            <a:p>
              <a:pPr>
                <a:buClr>
                  <a:srgbClr val="3C3939"/>
                </a:buClr>
                <a:buSzPts val="1000"/>
              </a:pPr>
              <a:r>
                <a:rPr lang="en-US" sz="2000" b="1" dirty="0">
                  <a:solidFill>
                    <a:schemeClr val="bg1"/>
                  </a:solidFill>
                  <a:latin typeface="Basic Sans Bold" pitchFamily="2" charset="77"/>
                  <a:ea typeface="Roboto"/>
                  <a:cs typeface="Roboto"/>
                  <a:sym typeface="Roboto"/>
                </a:rPr>
                <a:t>Bianca Hartge-Hazelman</a:t>
              </a:r>
              <a:endParaRPr lang="en-US" sz="2000" b="1" dirty="0">
                <a:solidFill>
                  <a:schemeClr val="tx1"/>
                </a:solidFill>
                <a:latin typeface="Basic Sans Bold" pitchFamily="2" charset="77"/>
                <a:ea typeface="Roboto"/>
                <a:cs typeface="Roboto"/>
                <a:sym typeface="Roboto"/>
              </a:endParaRPr>
            </a:p>
            <a:p>
              <a:pPr>
                <a:buClr>
                  <a:srgbClr val="3C3939"/>
                </a:buClr>
                <a:buSzPts val="1000"/>
              </a:pPr>
              <a:endParaRPr lang="en-US" sz="1600" b="1" dirty="0">
                <a:solidFill>
                  <a:schemeClr val="tx1"/>
                </a:solidFill>
                <a:latin typeface="Basic Sans Bold" pitchFamily="2" charset="77"/>
              </a:endParaRPr>
            </a:p>
            <a:p>
              <a:pPr>
                <a:buClr>
                  <a:srgbClr val="3C3939"/>
                </a:buClr>
                <a:buSzPts val="1000"/>
              </a:pPr>
              <a:r>
                <a:rPr lang="en-US" sz="1600" b="1" dirty="0" err="1">
                  <a:solidFill>
                    <a:schemeClr val="tx1"/>
                  </a:solidFill>
                  <a:latin typeface="Basic Sans Bold" pitchFamily="2" charset="77"/>
                  <a:ea typeface="Roboto"/>
                  <a:cs typeface="Roboto"/>
                  <a:sym typeface="Roboto"/>
                </a:rPr>
                <a:t>Financy</a:t>
              </a:r>
              <a:endParaRPr lang="en-US" sz="1600" b="1" dirty="0">
                <a:solidFill>
                  <a:schemeClr val="tx1"/>
                </a:solidFill>
                <a:latin typeface="Basic Sans Bold" pitchFamily="2" charset="77"/>
                <a:ea typeface="Roboto"/>
                <a:cs typeface="Roboto"/>
                <a:sym typeface="Roboto"/>
              </a:endParaRPr>
            </a:p>
            <a:p>
              <a:pPr>
                <a:buClr>
                  <a:srgbClr val="3C3939"/>
                </a:buClr>
                <a:buSzPts val="1000"/>
              </a:pPr>
              <a:r>
                <a:rPr lang="en-US" sz="1600" dirty="0">
                  <a:solidFill>
                    <a:schemeClr val="tx1"/>
                  </a:solidFill>
                  <a:latin typeface="Basic Sans" pitchFamily="2" charset="77"/>
                  <a:ea typeface="Roboto"/>
                  <a:cs typeface="Roboto"/>
                  <a:sym typeface="Roboto"/>
                </a:rPr>
                <a:t>Culture Comms Lead</a:t>
              </a:r>
              <a:endParaRPr lang="en-US" sz="1600" dirty="0">
                <a:solidFill>
                  <a:schemeClr val="tx1"/>
                </a:solidFill>
                <a:latin typeface="Basic Sans" pitchFamily="2" charset="77"/>
              </a:endParaRPr>
            </a:p>
          </p:txBody>
        </p:sp>
      </p:grpSp>
      <p:grpSp>
        <p:nvGrpSpPr>
          <p:cNvPr id="6" name="Group 5">
            <a:extLst>
              <a:ext uri="{FF2B5EF4-FFF2-40B4-BE49-F238E27FC236}">
                <a16:creationId xmlns:a16="http://schemas.microsoft.com/office/drawing/2014/main" id="{7158014A-EC0E-137C-E634-5EA80A2944A3}"/>
              </a:ext>
            </a:extLst>
          </p:cNvPr>
          <p:cNvGrpSpPr/>
          <p:nvPr/>
        </p:nvGrpSpPr>
        <p:grpSpPr>
          <a:xfrm>
            <a:off x="10758942" y="2101148"/>
            <a:ext cx="3991379" cy="4167520"/>
            <a:chOff x="4338073" y="1606748"/>
            <a:chExt cx="3991379" cy="4167520"/>
          </a:xfrm>
        </p:grpSpPr>
        <p:pic>
          <p:nvPicPr>
            <p:cNvPr id="245" name="Google Shape;245;p11" descr="preencoded.png"/>
            <p:cNvPicPr preferRelativeResize="0"/>
            <p:nvPr/>
          </p:nvPicPr>
          <p:blipFill rotWithShape="1">
            <a:blip r:embed="rId4">
              <a:alphaModFix/>
            </a:blip>
            <a:srcRect/>
            <a:stretch/>
          </p:blipFill>
          <p:spPr>
            <a:xfrm>
              <a:off x="4498821" y="1606748"/>
              <a:ext cx="3103483" cy="3249573"/>
            </a:xfrm>
            <a:prstGeom prst="rect">
              <a:avLst/>
            </a:prstGeom>
            <a:noFill/>
            <a:ln>
              <a:noFill/>
            </a:ln>
          </p:spPr>
        </p:pic>
        <p:sp>
          <p:nvSpPr>
            <p:cNvPr id="3" name="Rounded Rectangle 2">
              <a:extLst>
                <a:ext uri="{FF2B5EF4-FFF2-40B4-BE49-F238E27FC236}">
                  <a16:creationId xmlns:a16="http://schemas.microsoft.com/office/drawing/2014/main" id="{5A6862F9-7EF2-F6C4-6061-0ACEB2BC12CB}"/>
                </a:ext>
              </a:extLst>
            </p:cNvPr>
            <p:cNvSpPr/>
            <p:nvPr/>
          </p:nvSpPr>
          <p:spPr>
            <a:xfrm>
              <a:off x="4338073" y="4475952"/>
              <a:ext cx="3580733" cy="664654"/>
            </a:xfrm>
            <a:prstGeom prst="roundRect">
              <a:avLst>
                <a:gd name="adj" fmla="val 50000"/>
              </a:avLst>
            </a:prstGeom>
            <a:solidFill>
              <a:srgbClr val="AF6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43;p11">
              <a:extLst>
                <a:ext uri="{FF2B5EF4-FFF2-40B4-BE49-F238E27FC236}">
                  <a16:creationId xmlns:a16="http://schemas.microsoft.com/office/drawing/2014/main" id="{40A120E7-6980-65FD-4468-64DEEA950DAF}"/>
                </a:ext>
              </a:extLst>
            </p:cNvPr>
            <p:cNvSpPr/>
            <p:nvPr/>
          </p:nvSpPr>
          <p:spPr>
            <a:xfrm>
              <a:off x="4741742" y="4645754"/>
              <a:ext cx="3587710" cy="1128514"/>
            </a:xfrm>
            <a:prstGeom prst="rect">
              <a:avLst/>
            </a:prstGeom>
            <a:noFill/>
            <a:ln>
              <a:noFill/>
            </a:ln>
          </p:spPr>
          <p:txBody>
            <a:bodyPr spcFirstLastPara="1" wrap="square" lIns="0" tIns="0" rIns="0" bIns="0" anchor="t" anchorCtr="0">
              <a:noAutofit/>
            </a:bodyPr>
            <a:lstStyle/>
            <a:p>
              <a:pPr>
                <a:buClr>
                  <a:srgbClr val="3C3939"/>
                </a:buClr>
                <a:buSzPts val="1000"/>
              </a:pPr>
              <a:r>
                <a:rPr lang="en-US" sz="2000" b="1" dirty="0">
                  <a:solidFill>
                    <a:schemeClr val="bg1"/>
                  </a:solidFill>
                  <a:latin typeface="Basic Sans Bold" pitchFamily="2" charset="77"/>
                  <a:ea typeface="Roboto"/>
                  <a:cs typeface="Roboto"/>
                  <a:sym typeface="Roboto"/>
                </a:rPr>
                <a:t>Neil Hazelman</a:t>
              </a:r>
            </a:p>
            <a:p>
              <a:pPr>
                <a:buClr>
                  <a:srgbClr val="3C3939"/>
                </a:buClr>
                <a:buSzPts val="1000"/>
              </a:pPr>
              <a:br>
                <a:rPr lang="en-US" sz="1600" b="1" dirty="0">
                  <a:solidFill>
                    <a:schemeClr val="tx1"/>
                  </a:solidFill>
                  <a:latin typeface="Basic Sans Bold" pitchFamily="2" charset="77"/>
                  <a:ea typeface="Roboto"/>
                </a:rPr>
              </a:br>
              <a:r>
                <a:rPr lang="en-US" sz="1600" b="1" dirty="0">
                  <a:solidFill>
                    <a:schemeClr val="tx1"/>
                  </a:solidFill>
                  <a:latin typeface="Basic Sans Bold" pitchFamily="2" charset="77"/>
                  <a:ea typeface="Roboto"/>
                  <a:cs typeface="Roboto"/>
                  <a:sym typeface="Roboto"/>
                </a:rPr>
                <a:t>We Are Why</a:t>
              </a:r>
            </a:p>
            <a:p>
              <a:pPr>
                <a:buClr>
                  <a:srgbClr val="3C3939"/>
                </a:buClr>
                <a:buSzPts val="1000"/>
              </a:pPr>
              <a:r>
                <a:rPr lang="en-US" sz="1600" dirty="0">
                  <a:solidFill>
                    <a:schemeClr val="tx1"/>
                  </a:solidFill>
                  <a:latin typeface="Basic Sans" pitchFamily="2" charset="77"/>
                  <a:ea typeface="Roboto"/>
                  <a:cs typeface="Roboto"/>
                  <a:sym typeface="Roboto"/>
                </a:rPr>
                <a:t>Culture Comms Creative Director</a:t>
              </a:r>
              <a:endParaRPr lang="en-US" sz="1600" dirty="0">
                <a:solidFill>
                  <a:schemeClr val="tx1"/>
                </a:solidFill>
                <a:latin typeface="Basic Sans" pitchFamily="2" charset="77"/>
              </a:endParaRPr>
            </a:p>
          </p:txBody>
        </p:sp>
      </p:grpSp>
      <p:sp>
        <p:nvSpPr>
          <p:cNvPr id="9" name="TextBox 8">
            <a:extLst>
              <a:ext uri="{FF2B5EF4-FFF2-40B4-BE49-F238E27FC236}">
                <a16:creationId xmlns:a16="http://schemas.microsoft.com/office/drawing/2014/main" id="{1AAE1BED-D151-E734-B74B-06615B557167}"/>
              </a:ext>
            </a:extLst>
          </p:cNvPr>
          <p:cNvSpPr txBox="1"/>
          <p:nvPr/>
        </p:nvSpPr>
        <p:spPr>
          <a:xfrm>
            <a:off x="4686608" y="7048800"/>
            <a:ext cx="9528155"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Your Experienced Activation Team Awaits </a:t>
            </a:r>
            <a:endParaRPr lang="en-US" sz="3200" b="0" i="1" u="none" strike="noStrike" cap="none" dirty="0">
              <a:solidFill>
                <a:srgbClr val="175447"/>
              </a:solidFill>
              <a:latin typeface="Henriette" pitchFamily="2" charset="7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
          <a:extLst>
            <a:ext uri="{FF2B5EF4-FFF2-40B4-BE49-F238E27FC236}">
              <a16:creationId xmlns:a16="http://schemas.microsoft.com/office/drawing/2014/main" id="{17788CE4-E656-BE98-561A-9334548A46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238844F-5009-FCD3-B1AB-07557B776AF9}"/>
              </a:ext>
            </a:extLst>
          </p:cNvPr>
          <p:cNvSpPr/>
          <p:nvPr/>
        </p:nvSpPr>
        <p:spPr>
          <a:xfrm>
            <a:off x="0" y="0"/>
            <a:ext cx="14630400" cy="8229600"/>
          </a:xfrm>
          <a:prstGeom prst="rect">
            <a:avLst/>
          </a:prstGeom>
          <a:solidFill>
            <a:srgbClr val="19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48;p1">
            <a:extLst>
              <a:ext uri="{FF2B5EF4-FFF2-40B4-BE49-F238E27FC236}">
                <a16:creationId xmlns:a16="http://schemas.microsoft.com/office/drawing/2014/main" id="{868EBE7E-FD1E-951F-D8B6-75F80FC0C570}"/>
              </a:ext>
            </a:extLst>
          </p:cNvPr>
          <p:cNvSpPr/>
          <p:nvPr/>
        </p:nvSpPr>
        <p:spPr>
          <a:xfrm>
            <a:off x="3686807" y="7264318"/>
            <a:ext cx="2593393" cy="549682"/>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Nunito Sans Light"/>
              <a:buNone/>
            </a:pPr>
            <a:r>
              <a:rPr lang="en-US" sz="2000" b="0" i="0" u="none" strike="noStrike" cap="none" dirty="0" err="1">
                <a:solidFill>
                  <a:schemeClr val="bg1"/>
                </a:solidFill>
                <a:latin typeface="Basic Sans" pitchFamily="2" charset="77"/>
                <a:ea typeface="Nunito Sans Light"/>
                <a:cs typeface="Nunito Sans Light"/>
                <a:sym typeface="Nunito Sans Light"/>
              </a:rPr>
              <a:t>www.financy.com.au</a:t>
            </a:r>
            <a:endParaRPr sz="2000" b="0" i="0" u="none" strike="noStrike" cap="none" dirty="0">
              <a:solidFill>
                <a:schemeClr val="bg1"/>
              </a:solidFill>
              <a:latin typeface="Basic Sans" pitchFamily="2" charset="77"/>
            </a:endParaRPr>
          </a:p>
        </p:txBody>
      </p:sp>
      <p:grpSp>
        <p:nvGrpSpPr>
          <p:cNvPr id="9" name="Group 8">
            <a:extLst>
              <a:ext uri="{FF2B5EF4-FFF2-40B4-BE49-F238E27FC236}">
                <a16:creationId xmlns:a16="http://schemas.microsoft.com/office/drawing/2014/main" id="{0BAA5B43-E735-3A10-46CB-8C7B1865115B}"/>
              </a:ext>
            </a:extLst>
          </p:cNvPr>
          <p:cNvGrpSpPr/>
          <p:nvPr/>
        </p:nvGrpSpPr>
        <p:grpSpPr>
          <a:xfrm>
            <a:off x="3888143" y="6028211"/>
            <a:ext cx="9948457" cy="1236107"/>
            <a:chOff x="3888143" y="6487229"/>
            <a:chExt cx="9948457" cy="1236107"/>
          </a:xfrm>
        </p:grpSpPr>
        <p:grpSp>
          <p:nvGrpSpPr>
            <p:cNvPr id="8" name="Group 7">
              <a:extLst>
                <a:ext uri="{FF2B5EF4-FFF2-40B4-BE49-F238E27FC236}">
                  <a16:creationId xmlns:a16="http://schemas.microsoft.com/office/drawing/2014/main" id="{03963EA5-5155-F9F3-3D74-CBCF0FF32381}"/>
                </a:ext>
              </a:extLst>
            </p:cNvPr>
            <p:cNvGrpSpPr/>
            <p:nvPr/>
          </p:nvGrpSpPr>
          <p:grpSpPr>
            <a:xfrm>
              <a:off x="3888143" y="6663626"/>
              <a:ext cx="9948457" cy="883312"/>
              <a:chOff x="1119106" y="6292312"/>
              <a:chExt cx="12392188" cy="1100288"/>
            </a:xfrm>
          </p:grpSpPr>
          <p:pic>
            <p:nvPicPr>
              <p:cNvPr id="2" name="object 53">
                <a:extLst>
                  <a:ext uri="{FF2B5EF4-FFF2-40B4-BE49-F238E27FC236}">
                    <a16:creationId xmlns:a16="http://schemas.microsoft.com/office/drawing/2014/main" id="{03BADD3F-7654-8A55-CFDE-D91903B760C3}"/>
                  </a:ext>
                </a:extLst>
              </p:cNvPr>
              <p:cNvPicPr/>
              <p:nvPr/>
            </p:nvPicPr>
            <p:blipFill>
              <a:blip r:embed="rId3" cstate="print"/>
              <a:stretch>
                <a:fillRect/>
              </a:stretch>
            </p:blipFill>
            <p:spPr>
              <a:xfrm>
                <a:off x="5785499" y="6292312"/>
                <a:ext cx="2571101" cy="1100288"/>
              </a:xfrm>
              <a:prstGeom prst="rect">
                <a:avLst/>
              </a:prstGeom>
            </p:spPr>
          </p:pic>
          <p:pic>
            <p:nvPicPr>
              <p:cNvPr id="4" name="Picture 3">
                <a:extLst>
                  <a:ext uri="{FF2B5EF4-FFF2-40B4-BE49-F238E27FC236}">
                    <a16:creationId xmlns:a16="http://schemas.microsoft.com/office/drawing/2014/main" id="{258BC5FB-D432-977A-1A6E-E7070A35CE2D}"/>
                  </a:ext>
                </a:extLst>
              </p:cNvPr>
              <p:cNvPicPr>
                <a:picLocks noChangeAspect="1"/>
              </p:cNvPicPr>
              <p:nvPr/>
            </p:nvPicPr>
            <p:blipFill>
              <a:blip r:embed="rId4"/>
              <a:stretch>
                <a:fillRect/>
              </a:stretch>
            </p:blipFill>
            <p:spPr>
              <a:xfrm>
                <a:off x="9073397" y="6292312"/>
                <a:ext cx="2120900" cy="698500"/>
              </a:xfrm>
              <a:prstGeom prst="rect">
                <a:avLst/>
              </a:prstGeom>
            </p:spPr>
          </p:pic>
          <p:pic>
            <p:nvPicPr>
              <p:cNvPr id="5" name="Picture 4">
                <a:extLst>
                  <a:ext uri="{FF2B5EF4-FFF2-40B4-BE49-F238E27FC236}">
                    <a16:creationId xmlns:a16="http://schemas.microsoft.com/office/drawing/2014/main" id="{CEFAC0D8-1932-3D43-98AA-93F5249954C7}"/>
                  </a:ext>
                </a:extLst>
              </p:cNvPr>
              <p:cNvPicPr>
                <a:picLocks noChangeAspect="1"/>
              </p:cNvPicPr>
              <p:nvPr/>
            </p:nvPicPr>
            <p:blipFill>
              <a:blip r:embed="rId5"/>
              <a:stretch>
                <a:fillRect/>
              </a:stretch>
            </p:blipFill>
            <p:spPr>
              <a:xfrm>
                <a:off x="11911094" y="6292312"/>
                <a:ext cx="1600200" cy="927100"/>
              </a:xfrm>
              <a:prstGeom prst="rect">
                <a:avLst/>
              </a:prstGeom>
            </p:spPr>
          </p:pic>
          <p:pic>
            <p:nvPicPr>
              <p:cNvPr id="6" name="Picture 5">
                <a:extLst>
                  <a:ext uri="{FF2B5EF4-FFF2-40B4-BE49-F238E27FC236}">
                    <a16:creationId xmlns:a16="http://schemas.microsoft.com/office/drawing/2014/main" id="{EE287135-A0E5-DEF4-B531-C1ACA74870B3}"/>
                  </a:ext>
                </a:extLst>
              </p:cNvPr>
              <p:cNvPicPr>
                <a:picLocks noChangeAspect="1"/>
              </p:cNvPicPr>
              <p:nvPr/>
            </p:nvPicPr>
            <p:blipFill>
              <a:blip r:embed="rId6"/>
              <a:stretch>
                <a:fillRect/>
              </a:stretch>
            </p:blipFill>
            <p:spPr>
              <a:xfrm>
                <a:off x="1119106" y="6292312"/>
                <a:ext cx="2684221" cy="1047501"/>
              </a:xfrm>
              <a:prstGeom prst="rect">
                <a:avLst/>
              </a:prstGeom>
            </p:spPr>
          </p:pic>
        </p:grpSp>
        <p:sp>
          <p:nvSpPr>
            <p:cNvPr id="7" name="Google Shape;199;p10">
              <a:extLst>
                <a:ext uri="{FF2B5EF4-FFF2-40B4-BE49-F238E27FC236}">
                  <a16:creationId xmlns:a16="http://schemas.microsoft.com/office/drawing/2014/main" id="{8C5E57EA-F5BB-1540-7527-C55B43BA70CC}"/>
                </a:ext>
              </a:extLst>
            </p:cNvPr>
            <p:cNvSpPr/>
            <p:nvPr/>
          </p:nvSpPr>
          <p:spPr>
            <a:xfrm>
              <a:off x="6785965" y="6487229"/>
              <a:ext cx="30480" cy="1236107"/>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E43647AF-D635-9661-ED7C-C2CF2133088C}"/>
              </a:ext>
            </a:extLst>
          </p:cNvPr>
          <p:cNvPicPr>
            <a:picLocks noChangeAspect="1"/>
          </p:cNvPicPr>
          <p:nvPr/>
        </p:nvPicPr>
        <p:blipFill>
          <a:blip r:embed="rId7"/>
          <a:stretch>
            <a:fillRect/>
          </a:stretch>
        </p:blipFill>
        <p:spPr>
          <a:xfrm>
            <a:off x="1242168" y="5837973"/>
            <a:ext cx="1219200" cy="1193800"/>
          </a:xfrm>
          <a:prstGeom prst="rect">
            <a:avLst/>
          </a:prstGeom>
        </p:spPr>
      </p:pic>
      <p:sp>
        <p:nvSpPr>
          <p:cNvPr id="12" name="Google Shape;48;p1">
            <a:extLst>
              <a:ext uri="{FF2B5EF4-FFF2-40B4-BE49-F238E27FC236}">
                <a16:creationId xmlns:a16="http://schemas.microsoft.com/office/drawing/2014/main" id="{FD63C1E4-2560-783E-B078-888F94AB791F}"/>
              </a:ext>
            </a:extLst>
          </p:cNvPr>
          <p:cNvSpPr/>
          <p:nvPr/>
        </p:nvSpPr>
        <p:spPr>
          <a:xfrm>
            <a:off x="398175" y="7264318"/>
            <a:ext cx="3018793" cy="549682"/>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000000"/>
              </a:buClr>
              <a:buSzPts val="1750"/>
              <a:buFont typeface="Nunito Sans Light"/>
              <a:buNone/>
            </a:pPr>
            <a:r>
              <a:rPr lang="en-US" sz="2000" b="0" i="0" u="none" strike="noStrike" cap="none" dirty="0" err="1">
                <a:solidFill>
                  <a:schemeClr val="bg1"/>
                </a:solidFill>
                <a:latin typeface="Basic Sans" pitchFamily="2" charset="77"/>
                <a:ea typeface="Nunito Sans Light"/>
                <a:cs typeface="Nunito Sans Light"/>
                <a:sym typeface="Nunito Sans Light"/>
              </a:rPr>
              <a:t>www.wearewhy.com.au</a:t>
            </a:r>
            <a:endParaRPr sz="2000" b="0" i="0" u="none" strike="noStrike" cap="none" dirty="0">
              <a:solidFill>
                <a:schemeClr val="bg1"/>
              </a:solidFill>
              <a:latin typeface="Basic Sans" pitchFamily="2" charset="77"/>
            </a:endParaRPr>
          </a:p>
        </p:txBody>
      </p:sp>
    </p:spTree>
    <p:extLst>
      <p:ext uri="{BB962C8B-B14F-4D97-AF65-F5344CB8AC3E}">
        <p14:creationId xmlns:p14="http://schemas.microsoft.com/office/powerpoint/2010/main" val="68524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3" name="Rectangle 2">
            <a:extLst>
              <a:ext uri="{FF2B5EF4-FFF2-40B4-BE49-F238E27FC236}">
                <a16:creationId xmlns:a16="http://schemas.microsoft.com/office/drawing/2014/main" id="{32494D97-241F-2520-7DCE-A507C49E0681}"/>
              </a:ext>
            </a:extLst>
          </p:cNvPr>
          <p:cNvSpPr/>
          <p:nvPr/>
        </p:nvSpPr>
        <p:spPr>
          <a:xfrm>
            <a:off x="0" y="0"/>
            <a:ext cx="14630400" cy="8229600"/>
          </a:xfrm>
          <a:prstGeom prst="rect">
            <a:avLst/>
          </a:prstGeom>
          <a:solidFill>
            <a:srgbClr val="195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50;p1"/>
          <p:cNvSpPr/>
          <p:nvPr/>
        </p:nvSpPr>
        <p:spPr>
          <a:xfrm>
            <a:off x="793790" y="3128248"/>
            <a:ext cx="7556421" cy="1700927"/>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1B1B27"/>
              </a:buClr>
              <a:buSzPts val="3550"/>
              <a:buFont typeface="Raleway"/>
              <a:buNone/>
            </a:pPr>
            <a:r>
              <a:rPr lang="en-US" sz="3550" b="0" i="0" u="none" strike="noStrike" cap="none" dirty="0">
                <a:solidFill>
                  <a:schemeClr val="bg1"/>
                </a:solidFill>
                <a:latin typeface="Basic Sans" pitchFamily="2" charset="77"/>
                <a:ea typeface="Raleway"/>
                <a:cs typeface="Raleway"/>
                <a:sym typeface="Raleway"/>
              </a:rPr>
              <a:t>A unique end-to-end solution that turns Gender Equity &amp; Inclusion Data into Communicable Action</a:t>
            </a:r>
            <a:endParaRPr sz="3550" b="0" i="0" u="none" strike="noStrike" cap="none" dirty="0">
              <a:solidFill>
                <a:schemeClr val="bg1"/>
              </a:solidFill>
              <a:latin typeface="Basic Sans" pitchFamily="2" charset="77"/>
            </a:endParaRPr>
          </a:p>
        </p:txBody>
      </p:sp>
      <p:sp>
        <p:nvSpPr>
          <p:cNvPr id="51" name="Google Shape;51;p1"/>
          <p:cNvSpPr/>
          <p:nvPr/>
        </p:nvSpPr>
        <p:spPr>
          <a:xfrm>
            <a:off x="793790" y="5787400"/>
            <a:ext cx="7556400" cy="363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750" b="1" i="1" dirty="0">
                <a:solidFill>
                  <a:schemeClr val="bg1"/>
                </a:solidFill>
                <a:latin typeface="Basic Sans Bold" pitchFamily="2" charset="77"/>
                <a:ea typeface="Roboto"/>
                <a:cs typeface="Roboto"/>
                <a:sym typeface="Roboto"/>
              </a:rPr>
              <a:t>From Data Paralysis to Your Most Powerful Story.</a:t>
            </a:r>
            <a:endParaRPr sz="1750" b="1" i="1" u="none" strike="noStrike" cap="none" dirty="0">
              <a:solidFill>
                <a:schemeClr val="bg1"/>
              </a:solidFill>
              <a:latin typeface="Basic Sans Bold" pitchFamily="2" charset="77"/>
            </a:endParaRPr>
          </a:p>
        </p:txBody>
      </p:sp>
      <p:sp>
        <p:nvSpPr>
          <p:cNvPr id="52" name="Google Shape;52;p1"/>
          <p:cNvSpPr/>
          <p:nvPr/>
        </p:nvSpPr>
        <p:spPr>
          <a:xfrm>
            <a:off x="793790" y="5787390"/>
            <a:ext cx="75564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SzPts val="1750"/>
              <a:buFont typeface="Arial"/>
              <a:buNone/>
            </a:pPr>
            <a:endParaRPr sz="2050" b="0" i="0" u="none" strike="noStrike" cap="none"/>
          </a:p>
        </p:txBody>
      </p:sp>
      <p:pic>
        <p:nvPicPr>
          <p:cNvPr id="4" name="Picture 3">
            <a:extLst>
              <a:ext uri="{FF2B5EF4-FFF2-40B4-BE49-F238E27FC236}">
                <a16:creationId xmlns:a16="http://schemas.microsoft.com/office/drawing/2014/main" id="{345B008D-D2EA-954C-DB4C-E8617369EC62}"/>
              </a:ext>
            </a:extLst>
          </p:cNvPr>
          <p:cNvPicPr>
            <a:picLocks noChangeAspect="1"/>
          </p:cNvPicPr>
          <p:nvPr/>
        </p:nvPicPr>
        <p:blipFill>
          <a:blip r:embed="rId3"/>
          <a:stretch>
            <a:fillRect/>
          </a:stretch>
        </p:blipFill>
        <p:spPr>
          <a:xfrm>
            <a:off x="9383844" y="2910694"/>
            <a:ext cx="3686851" cy="21360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Google Shape;60;p2"/>
          <p:cNvSpPr/>
          <p:nvPr/>
        </p:nvSpPr>
        <p:spPr>
          <a:xfrm>
            <a:off x="562950" y="777517"/>
            <a:ext cx="9171900" cy="9156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B1B27"/>
              </a:buClr>
              <a:buSzPts val="4450"/>
              <a:buFont typeface="Raleway"/>
              <a:buNone/>
            </a:pPr>
            <a:r>
              <a:rPr lang="en-US" sz="4200" dirty="0">
                <a:solidFill>
                  <a:srgbClr val="175447"/>
                </a:solidFill>
                <a:latin typeface="Henriette" pitchFamily="2" charset="77"/>
                <a:ea typeface="Raleway"/>
                <a:cs typeface="Raleway"/>
                <a:sym typeface="Raleway"/>
              </a:rPr>
              <a:t>The Leadership Disconnect</a:t>
            </a:r>
            <a:endParaRPr sz="4200" dirty="0">
              <a:solidFill>
                <a:srgbClr val="175447"/>
              </a:solidFill>
              <a:latin typeface="Henriette" pitchFamily="2" charset="77"/>
              <a:ea typeface="Raleway"/>
              <a:cs typeface="Raleway"/>
              <a:sym typeface="Raleway"/>
            </a:endParaRPr>
          </a:p>
        </p:txBody>
      </p:sp>
      <p:grpSp>
        <p:nvGrpSpPr>
          <p:cNvPr id="14" name="Group 13">
            <a:extLst>
              <a:ext uri="{FF2B5EF4-FFF2-40B4-BE49-F238E27FC236}">
                <a16:creationId xmlns:a16="http://schemas.microsoft.com/office/drawing/2014/main" id="{3397F0DF-0688-BC67-5D33-5B1A41DAFF3B}"/>
              </a:ext>
            </a:extLst>
          </p:cNvPr>
          <p:cNvGrpSpPr/>
          <p:nvPr/>
        </p:nvGrpSpPr>
        <p:grpSpPr>
          <a:xfrm>
            <a:off x="793795" y="3760951"/>
            <a:ext cx="7556405" cy="1828188"/>
            <a:chOff x="793795" y="4193699"/>
            <a:chExt cx="7556405" cy="1828188"/>
          </a:xfrm>
        </p:grpSpPr>
        <p:sp>
          <p:nvSpPr>
            <p:cNvPr id="61" name="Google Shape;61;p2"/>
            <p:cNvSpPr/>
            <p:nvPr/>
          </p:nvSpPr>
          <p:spPr>
            <a:xfrm>
              <a:off x="793795" y="4342949"/>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30900" y="4193699"/>
              <a:ext cx="6819300" cy="5442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US" sz="2600" b="1" dirty="0">
                  <a:solidFill>
                    <a:schemeClr val="dk1"/>
                  </a:solidFill>
                </a:rPr>
                <a:t>Data Paralysis &amp; Inaction Risk</a:t>
              </a:r>
              <a:endParaRPr sz="2600" b="1" dirty="0">
                <a:solidFill>
                  <a:schemeClr val="dk1"/>
                </a:solidFill>
              </a:endParaRPr>
            </a:p>
            <a:p>
              <a:pPr marL="0" lvl="0" indent="0" algn="l" rtl="0">
                <a:lnSpc>
                  <a:spcPct val="125000"/>
                </a:lnSpc>
                <a:spcBef>
                  <a:spcPts val="0"/>
                </a:spcBef>
                <a:spcAft>
                  <a:spcPts val="0"/>
                </a:spcAft>
                <a:buClr>
                  <a:schemeClr val="dk1"/>
                </a:buClr>
                <a:buSzPts val="1100"/>
                <a:buFont typeface="Arial"/>
                <a:buNone/>
              </a:pPr>
              <a:endParaRPr sz="1100" b="1" dirty="0">
                <a:solidFill>
                  <a:schemeClr val="dk1"/>
                </a:solidFill>
              </a:endParaRPr>
            </a:p>
            <a:p>
              <a:pPr marL="0" lvl="0" indent="0" algn="l" rtl="0">
                <a:lnSpc>
                  <a:spcPct val="125000"/>
                </a:lnSpc>
                <a:spcBef>
                  <a:spcPts val="0"/>
                </a:spcBef>
                <a:spcAft>
                  <a:spcPts val="0"/>
                </a:spcAft>
                <a:buClr>
                  <a:schemeClr val="dk1"/>
                </a:buClr>
                <a:buSzPts val="1100"/>
                <a:buFont typeface="Arial"/>
                <a:buNone/>
              </a:pPr>
              <a:endParaRPr sz="1100" b="1" dirty="0">
                <a:solidFill>
                  <a:schemeClr val="dk1"/>
                </a:solidFill>
              </a:endParaRPr>
            </a:p>
            <a:p>
              <a:pPr marL="0" marR="0" lvl="0" indent="0" algn="l" rtl="0">
                <a:lnSpc>
                  <a:spcPct val="125000"/>
                </a:lnSpc>
                <a:spcBef>
                  <a:spcPts val="0"/>
                </a:spcBef>
                <a:spcAft>
                  <a:spcPts val="0"/>
                </a:spcAft>
                <a:buClr>
                  <a:srgbClr val="3C3939"/>
                </a:buClr>
                <a:buSzPts val="2200"/>
                <a:buFont typeface="Raleway"/>
                <a:buNone/>
              </a:pPr>
              <a:endParaRPr sz="2200" dirty="0">
                <a:solidFill>
                  <a:srgbClr val="3C3939"/>
                </a:solidFill>
                <a:latin typeface="Raleway"/>
                <a:ea typeface="Raleway"/>
                <a:cs typeface="Raleway"/>
                <a:sym typeface="Raleway"/>
              </a:endParaRPr>
            </a:p>
          </p:txBody>
        </p:sp>
        <p:sp>
          <p:nvSpPr>
            <p:cNvPr id="63" name="Google Shape;63;p2"/>
            <p:cNvSpPr/>
            <p:nvPr/>
          </p:nvSpPr>
          <p:spPr>
            <a:xfrm>
              <a:off x="1530900" y="4855493"/>
              <a:ext cx="6819300" cy="5046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US" sz="2600" b="1" dirty="0">
                  <a:solidFill>
                    <a:schemeClr val="dk1"/>
                  </a:solidFill>
                </a:rPr>
                <a:t>Employee Cynicism &amp; Survey Fatigue</a:t>
              </a:r>
              <a:endParaRPr sz="2600" b="0" i="0" u="none" strike="noStrike" cap="none" dirty="0"/>
            </a:p>
          </p:txBody>
        </p:sp>
        <p:sp>
          <p:nvSpPr>
            <p:cNvPr id="64" name="Google Shape;64;p2"/>
            <p:cNvSpPr/>
            <p:nvPr/>
          </p:nvSpPr>
          <p:spPr>
            <a:xfrm>
              <a:off x="1530900" y="5477687"/>
              <a:ext cx="6819300" cy="5442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US" sz="2600" b="1" dirty="0">
                  <a:solidFill>
                    <a:schemeClr val="dk1"/>
                  </a:solidFill>
                </a:rPr>
                <a:t>A Wasted Competitive Advantage</a:t>
              </a:r>
              <a:endParaRPr sz="2600" b="0" i="0" u="none" strike="noStrike" cap="none" dirty="0"/>
            </a:p>
          </p:txBody>
        </p:sp>
        <p:sp>
          <p:nvSpPr>
            <p:cNvPr id="65" name="Google Shape;65;p2"/>
            <p:cNvSpPr/>
            <p:nvPr/>
          </p:nvSpPr>
          <p:spPr>
            <a:xfrm>
              <a:off x="793795" y="4984943"/>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2"/>
            <p:cNvSpPr/>
            <p:nvPr/>
          </p:nvSpPr>
          <p:spPr>
            <a:xfrm>
              <a:off x="793795" y="5626937"/>
              <a:ext cx="245700" cy="245700"/>
            </a:xfrm>
            <a:prstGeom prst="roundRect">
              <a:avLst>
                <a:gd name="adj" fmla="val 50000"/>
              </a:avLst>
            </a:prstGeom>
            <a:solidFill>
              <a:srgbClr val="9900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txBox="1"/>
          <p:nvPr/>
        </p:nvSpPr>
        <p:spPr>
          <a:xfrm>
            <a:off x="867900" y="-797050"/>
            <a:ext cx="1020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8" name="Google Shape;68;p2"/>
          <p:cNvSpPr txBox="1"/>
          <p:nvPr/>
        </p:nvSpPr>
        <p:spPr>
          <a:xfrm>
            <a:off x="649275" y="1772942"/>
            <a:ext cx="7235551" cy="1908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2000" dirty="0">
                <a:latin typeface="Basic Sans" pitchFamily="2" charset="77"/>
              </a:rPr>
              <a:t>Your commitment to gender equity and inclusion is genuine. But does your team feel it? Does the market see it? </a:t>
            </a:r>
            <a:br>
              <a:rPr lang="en-US" sz="2000" dirty="0">
                <a:latin typeface="Basic Sans" pitchFamily="2" charset="77"/>
              </a:rPr>
            </a:br>
            <a:r>
              <a:rPr lang="en-US" sz="2000" dirty="0">
                <a:latin typeface="Basic Sans" pitchFamily="2" charset="77"/>
              </a:rPr>
              <a:t>Too often, there's a gap between good intentions and authentic communication, leading to:</a:t>
            </a:r>
            <a:endParaRPr sz="2000" dirty="0">
              <a:latin typeface="Basic Sans" pitchFamily="2" charset="77"/>
            </a:endParaRPr>
          </a:p>
        </p:txBody>
      </p:sp>
      <p:pic>
        <p:nvPicPr>
          <p:cNvPr id="2" name="Google Shape;72;p3" descr="preencoded.png">
            <a:extLst>
              <a:ext uri="{FF2B5EF4-FFF2-40B4-BE49-F238E27FC236}">
                <a16:creationId xmlns:a16="http://schemas.microsoft.com/office/drawing/2014/main" id="{1CF50202-6C19-56CA-FC8D-E623037537A3}"/>
              </a:ext>
            </a:extLst>
          </p:cNvPr>
          <p:cNvPicPr preferRelativeResize="0"/>
          <p:nvPr/>
        </p:nvPicPr>
        <p:blipFill rotWithShape="1">
          <a:blip r:embed="rId3">
            <a:alphaModFix/>
          </a:blip>
          <a:srcRect/>
          <a:stretch/>
        </p:blipFill>
        <p:spPr>
          <a:xfrm>
            <a:off x="8682905" y="777517"/>
            <a:ext cx="4774789" cy="52163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36c1d44bfe1_0_0"/>
          <p:cNvSpPr/>
          <p:nvPr/>
        </p:nvSpPr>
        <p:spPr>
          <a:xfrm>
            <a:off x="672100" y="625207"/>
            <a:ext cx="11933700" cy="439800"/>
          </a:xfrm>
          <a:prstGeom prst="rect">
            <a:avLst/>
          </a:prstGeom>
          <a:noFill/>
          <a:ln>
            <a:noFill/>
          </a:ln>
        </p:spPr>
        <p:txBody>
          <a:bodyPr spcFirstLastPara="1" wrap="square" lIns="0" tIns="0" rIns="0" bIns="0" anchor="t" anchorCtr="0">
            <a:noAutofit/>
          </a:bodyPr>
          <a:lstStyle/>
          <a:p>
            <a:pPr marL="0" marR="0" lvl="0" indent="0" algn="l" rtl="0">
              <a:lnSpc>
                <a:spcPct val="125454"/>
              </a:lnSpc>
              <a:spcBef>
                <a:spcPts val="0"/>
              </a:spcBef>
              <a:spcAft>
                <a:spcPts val="0"/>
              </a:spcAft>
              <a:buClr>
                <a:srgbClr val="1B1B27"/>
              </a:buClr>
              <a:buSzPts val="2750"/>
              <a:buFont typeface="Raleway"/>
              <a:buNone/>
            </a:pPr>
            <a:r>
              <a:rPr lang="en-US" sz="4200" dirty="0">
                <a:solidFill>
                  <a:srgbClr val="175447"/>
                </a:solidFill>
                <a:latin typeface="Henriette" pitchFamily="2" charset="77"/>
                <a:ea typeface="Raleway"/>
                <a:cs typeface="Raleway"/>
                <a:sym typeface="Raleway"/>
              </a:rPr>
              <a:t>How Bega Group Activated Their Culture</a:t>
            </a:r>
            <a:endParaRPr sz="4200" b="0" i="0" u="none" strike="noStrike" cap="none" dirty="0">
              <a:solidFill>
                <a:srgbClr val="175447"/>
              </a:solidFill>
              <a:latin typeface="Henriette" pitchFamily="2" charset="77"/>
            </a:endParaRPr>
          </a:p>
        </p:txBody>
      </p:sp>
      <p:sp>
        <p:nvSpPr>
          <p:cNvPr id="77" name="Google Shape;77;g36c1d44bfe1_0_0"/>
          <p:cNvSpPr/>
          <p:nvPr/>
        </p:nvSpPr>
        <p:spPr>
          <a:xfrm>
            <a:off x="672100" y="2789528"/>
            <a:ext cx="7223392" cy="1816928"/>
          </a:xfrm>
          <a:prstGeom prst="rect">
            <a:avLst/>
          </a:prstGeom>
          <a:noFill/>
          <a:ln>
            <a:noFill/>
          </a:ln>
        </p:spPr>
        <p:txBody>
          <a:bodyPr spcFirstLastPara="1" wrap="square" lIns="0" tIns="0" rIns="0" bIns="0" anchor="t" anchorCtr="0">
            <a:noAutofit/>
          </a:bodyPr>
          <a:lstStyle/>
          <a:p>
            <a:pPr marL="0" marR="0" lvl="0" indent="0" algn="l" rtl="0">
              <a:lnSpc>
                <a:spcPct val="159090"/>
              </a:lnSpc>
              <a:spcBef>
                <a:spcPts val="0"/>
              </a:spcBef>
              <a:spcAft>
                <a:spcPts val="0"/>
              </a:spcAft>
              <a:buClr>
                <a:srgbClr val="3C3939"/>
              </a:buClr>
              <a:buSzPts val="1100"/>
              <a:buFont typeface="Roboto"/>
              <a:buNone/>
            </a:pPr>
            <a:r>
              <a:rPr lang="en-US" sz="1800" u="none" strike="noStrike" cap="none" dirty="0">
                <a:solidFill>
                  <a:srgbClr val="3C3939"/>
                </a:solidFill>
                <a:latin typeface="Basic Sans" pitchFamily="2" charset="77"/>
                <a:ea typeface="Roboto"/>
                <a:cs typeface="Roboto"/>
                <a:sym typeface="Roboto"/>
              </a:rPr>
              <a:t>Bega Group engaged </a:t>
            </a:r>
            <a:r>
              <a:rPr lang="en-US" sz="1800" u="none" strike="noStrike" cap="none" dirty="0" err="1">
                <a:solidFill>
                  <a:srgbClr val="3C3939"/>
                </a:solidFill>
                <a:latin typeface="Basic Sans" pitchFamily="2" charset="77"/>
                <a:ea typeface="Roboto"/>
                <a:cs typeface="Roboto"/>
                <a:sym typeface="Roboto"/>
              </a:rPr>
              <a:t>Financy</a:t>
            </a:r>
            <a:r>
              <a:rPr lang="en-US" sz="1800" u="none" strike="noStrike" cap="none" dirty="0">
                <a:solidFill>
                  <a:srgbClr val="3C3939"/>
                </a:solidFill>
                <a:latin typeface="Basic Sans" pitchFamily="2" charset="77"/>
                <a:ea typeface="Roboto"/>
                <a:cs typeface="Roboto"/>
                <a:sym typeface="Roboto"/>
              </a:rPr>
              <a:t> to align its internal culture with its Diversity, Equity &amp; Inclusion commitments. What followed was a Culture Communications Strategy and Creative Campaign platform, </a:t>
            </a:r>
            <a:r>
              <a:rPr lang="en-US" sz="1800" dirty="0">
                <a:solidFill>
                  <a:srgbClr val="3C3939"/>
                </a:solidFill>
                <a:latin typeface="Basic Sans" pitchFamily="2" charset="77"/>
                <a:ea typeface="Roboto"/>
                <a:cs typeface="Roboto"/>
                <a:sym typeface="Roboto"/>
              </a:rPr>
              <a:t>powered by We Are Why</a:t>
            </a:r>
            <a:r>
              <a:rPr lang="en-US" sz="1800" u="none" strike="noStrike" cap="none" dirty="0">
                <a:solidFill>
                  <a:srgbClr val="3C3939"/>
                </a:solidFill>
                <a:latin typeface="Basic Sans" pitchFamily="2" charset="77"/>
                <a:ea typeface="Roboto"/>
                <a:cs typeface="Roboto"/>
                <a:sym typeface="Roboto"/>
              </a:rPr>
              <a:t> that translated complex performance data, goals, equity policies into clear, engaging content for all employees. This work has been critical to the </a:t>
            </a:r>
            <a:r>
              <a:rPr lang="en-US" sz="1800" dirty="0">
                <a:solidFill>
                  <a:srgbClr val="3C3939"/>
                </a:solidFill>
                <a:latin typeface="Basic Sans" pitchFamily="2" charset="77"/>
                <a:ea typeface="Roboto"/>
                <a:cs typeface="Roboto"/>
                <a:sym typeface="Roboto"/>
              </a:rPr>
              <a:t>inclusive </a:t>
            </a:r>
            <a:r>
              <a:rPr lang="en-US" sz="1800" u="none" strike="noStrike" cap="none" dirty="0">
                <a:solidFill>
                  <a:srgbClr val="3C3939"/>
                </a:solidFill>
                <a:latin typeface="Basic Sans" pitchFamily="2" charset="77"/>
                <a:ea typeface="Roboto"/>
                <a:cs typeface="Roboto"/>
                <a:sym typeface="Roboto"/>
              </a:rPr>
              <a:t>culture being built at Bega.</a:t>
            </a:r>
            <a:endParaRPr sz="1800" u="none" strike="noStrike" cap="none" dirty="0">
              <a:latin typeface="Basic Sans" pitchFamily="2" charset="77"/>
            </a:endParaRPr>
          </a:p>
        </p:txBody>
      </p:sp>
      <p:sp>
        <p:nvSpPr>
          <p:cNvPr id="78" name="Google Shape;78;g36c1d44bfe1_0_0"/>
          <p:cNvSpPr/>
          <p:nvPr/>
        </p:nvSpPr>
        <p:spPr>
          <a:xfrm>
            <a:off x="672100" y="2143650"/>
            <a:ext cx="5966566" cy="439800"/>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3C3939"/>
              </a:buClr>
              <a:buSzPts val="1350"/>
              <a:buFont typeface="Raleway"/>
              <a:buNone/>
            </a:pPr>
            <a:r>
              <a:rPr lang="en-US" sz="2400" b="1" i="0" u="none" strike="noStrike" cap="none" dirty="0">
                <a:solidFill>
                  <a:schemeClr val="tx1"/>
                </a:solidFill>
                <a:latin typeface="Basic Sans Bold" pitchFamily="2" charset="77"/>
                <a:ea typeface="Raleway"/>
                <a:cs typeface="Raleway"/>
                <a:sym typeface="Raleway"/>
              </a:rPr>
              <a:t>Culture Transformation:</a:t>
            </a:r>
            <a:endParaRPr sz="2400" b="1" i="0" u="none" strike="noStrike" cap="none" dirty="0">
              <a:solidFill>
                <a:schemeClr val="tx1"/>
              </a:solidFill>
              <a:latin typeface="Basic Sans Bold" pitchFamily="2" charset="77"/>
            </a:endParaRPr>
          </a:p>
        </p:txBody>
      </p:sp>
      <p:sp>
        <p:nvSpPr>
          <p:cNvPr id="2" name="Google Shape;189;p9">
            <a:extLst>
              <a:ext uri="{FF2B5EF4-FFF2-40B4-BE49-F238E27FC236}">
                <a16:creationId xmlns:a16="http://schemas.microsoft.com/office/drawing/2014/main" id="{CBA1771D-4651-BDA2-3D64-49133C7A8837}"/>
              </a:ext>
            </a:extLst>
          </p:cNvPr>
          <p:cNvSpPr txBox="1"/>
          <p:nvPr/>
        </p:nvSpPr>
        <p:spPr>
          <a:xfrm>
            <a:off x="8239138" y="3466761"/>
            <a:ext cx="5609492" cy="21445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dirty="0">
                <a:solidFill>
                  <a:srgbClr val="00B050"/>
                </a:solidFill>
                <a:latin typeface="Basic Sans Bold" pitchFamily="2" charset="77"/>
                <a:ea typeface="Calibri"/>
                <a:cs typeface="Calibri"/>
                <a:sym typeface="Calibri"/>
              </a:rPr>
              <a:t>Bianca and the team at </a:t>
            </a:r>
            <a:r>
              <a:rPr lang="en-US" i="1" dirty="0" err="1">
                <a:solidFill>
                  <a:srgbClr val="00B050"/>
                </a:solidFill>
                <a:latin typeface="Basic Sans Bold" pitchFamily="2" charset="77"/>
                <a:ea typeface="Calibri"/>
                <a:cs typeface="Calibri"/>
                <a:sym typeface="Calibri"/>
              </a:rPr>
              <a:t>Financy</a:t>
            </a:r>
            <a:r>
              <a:rPr lang="en-US" i="1" dirty="0">
                <a:solidFill>
                  <a:srgbClr val="00B050"/>
                </a:solidFill>
                <a:latin typeface="Basic Sans Bold" pitchFamily="2" charset="77"/>
                <a:ea typeface="Calibri"/>
                <a:cs typeface="Calibri"/>
                <a:sym typeface="Calibri"/>
              </a:rPr>
              <a:t> have been amazing to work with. We have successfully implemented the IMPACTER survey across our </a:t>
            </a:r>
            <a:r>
              <a:rPr lang="en-US" i="1" dirty="0" err="1">
                <a:solidFill>
                  <a:srgbClr val="00B050"/>
                </a:solidFill>
                <a:latin typeface="Basic Sans Bold" pitchFamily="2" charset="77"/>
                <a:ea typeface="Calibri"/>
                <a:cs typeface="Calibri"/>
                <a:sym typeface="Calibri"/>
              </a:rPr>
              <a:t>organisation</a:t>
            </a:r>
            <a:r>
              <a:rPr lang="en-US" i="1" dirty="0">
                <a:solidFill>
                  <a:srgbClr val="00B050"/>
                </a:solidFill>
                <a:latin typeface="Basic Sans Bold" pitchFamily="2" charset="77"/>
                <a:ea typeface="Calibri"/>
                <a:cs typeface="Calibri"/>
                <a:sym typeface="Calibri"/>
              </a:rPr>
              <a:t> and worked with the team on Culture Communications to help build on the foundational work we have down to ensure Bega Group is a more diverse, inclusive and equitable </a:t>
            </a:r>
            <a:r>
              <a:rPr lang="en-US" i="1" dirty="0" err="1">
                <a:solidFill>
                  <a:srgbClr val="00B050"/>
                </a:solidFill>
                <a:latin typeface="Basic Sans Bold" pitchFamily="2" charset="77"/>
                <a:ea typeface="Calibri"/>
                <a:cs typeface="Calibri"/>
                <a:sym typeface="Calibri"/>
              </a:rPr>
              <a:t>organisation</a:t>
            </a:r>
            <a:r>
              <a:rPr lang="en-US" i="1" dirty="0">
                <a:solidFill>
                  <a:srgbClr val="00B050"/>
                </a:solidFill>
                <a:latin typeface="Basic Sans Bold" pitchFamily="2" charset="77"/>
                <a:ea typeface="Calibri"/>
                <a:cs typeface="Calibri"/>
                <a:sym typeface="Calibri"/>
              </a:rPr>
              <a:t> for our team members, customers and community. </a:t>
            </a:r>
          </a:p>
          <a:p>
            <a:pPr marL="0" lvl="0" indent="0" algn="l" rtl="0">
              <a:spcBef>
                <a:spcPts val="0"/>
              </a:spcBef>
              <a:spcAft>
                <a:spcPts val="0"/>
              </a:spcAft>
              <a:buNone/>
            </a:pPr>
            <a:endParaRPr lang="en-US" sz="1600" b="1" i="1" dirty="0">
              <a:latin typeface="Calibri"/>
              <a:cs typeface="Calibri"/>
              <a:sym typeface="Calibri"/>
            </a:endParaRPr>
          </a:p>
          <a:p>
            <a:pPr marL="0" lvl="0" indent="0" algn="l" rtl="0">
              <a:spcBef>
                <a:spcPts val="0"/>
              </a:spcBef>
              <a:spcAft>
                <a:spcPts val="0"/>
              </a:spcAft>
              <a:buNone/>
            </a:pPr>
            <a:r>
              <a:rPr lang="en-US" sz="1600" b="1" i="1" dirty="0">
                <a:solidFill>
                  <a:srgbClr val="195447"/>
                </a:solidFill>
              </a:rPr>
              <a:t>Jade Shillington, </a:t>
            </a:r>
            <a:r>
              <a:rPr lang="en-US" sz="1600" i="1" dirty="0">
                <a:solidFill>
                  <a:srgbClr val="195447"/>
                </a:solidFill>
              </a:rPr>
              <a:t>Manager - Diversity Equity and Inclusion</a:t>
            </a:r>
            <a:endParaRPr sz="1600" i="1" dirty="0">
              <a:solidFill>
                <a:srgbClr val="195447"/>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2563623-CB35-4999-79A1-357D0644539C}"/>
              </a:ext>
            </a:extLst>
          </p:cNvPr>
          <p:cNvPicPr>
            <a:picLocks noChangeAspect="1"/>
          </p:cNvPicPr>
          <p:nvPr/>
        </p:nvPicPr>
        <p:blipFill>
          <a:blip r:embed="rId3"/>
          <a:stretch>
            <a:fillRect/>
          </a:stretch>
        </p:blipFill>
        <p:spPr>
          <a:xfrm>
            <a:off x="10849708" y="1869330"/>
            <a:ext cx="2848476" cy="1267281"/>
          </a:xfrm>
          <a:prstGeom prst="rect">
            <a:avLst/>
          </a:prstGeom>
        </p:spPr>
      </p:pic>
      <p:pic>
        <p:nvPicPr>
          <p:cNvPr id="4" name="object 6">
            <a:extLst>
              <a:ext uri="{FF2B5EF4-FFF2-40B4-BE49-F238E27FC236}">
                <a16:creationId xmlns:a16="http://schemas.microsoft.com/office/drawing/2014/main" id="{D145E26E-C081-5D81-1657-E775A2C67EED}"/>
              </a:ext>
            </a:extLst>
          </p:cNvPr>
          <p:cNvPicPr/>
          <p:nvPr/>
        </p:nvPicPr>
        <p:blipFill>
          <a:blip r:embed="rId4" cstate="print"/>
          <a:stretch>
            <a:fillRect/>
          </a:stretch>
        </p:blipFill>
        <p:spPr>
          <a:xfrm rot="10800000">
            <a:off x="11571698" y="5459881"/>
            <a:ext cx="3119040" cy="21445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6" name="Google Shape;86;p3"/>
          <p:cNvSpPr/>
          <p:nvPr/>
        </p:nvSpPr>
        <p:spPr>
          <a:xfrm>
            <a:off x="793797" y="606400"/>
            <a:ext cx="12075535" cy="460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1B1B27"/>
              </a:buClr>
              <a:buSzPts val="2900"/>
              <a:buFont typeface="Raleway"/>
              <a:buNone/>
            </a:pPr>
            <a:r>
              <a:rPr lang="en-US" sz="4200" b="0" i="0" u="none" strike="noStrike" cap="none" dirty="0">
                <a:solidFill>
                  <a:srgbClr val="175447"/>
                </a:solidFill>
                <a:latin typeface="Henriette" pitchFamily="2" charset="77"/>
                <a:ea typeface="Raleway"/>
                <a:cs typeface="Raleway"/>
                <a:sym typeface="Raleway"/>
              </a:rPr>
              <a:t>Our Point of Difference is key to our success </a:t>
            </a:r>
            <a:endParaRPr sz="4200" b="0" i="0" u="none" strike="noStrike" cap="none" dirty="0">
              <a:solidFill>
                <a:srgbClr val="175447"/>
              </a:solidFill>
              <a:latin typeface="Henriette" pitchFamily="2" charset="77"/>
            </a:endParaRPr>
          </a:p>
        </p:txBody>
      </p:sp>
      <p:grpSp>
        <p:nvGrpSpPr>
          <p:cNvPr id="2" name="object 25">
            <a:extLst>
              <a:ext uri="{FF2B5EF4-FFF2-40B4-BE49-F238E27FC236}">
                <a16:creationId xmlns:a16="http://schemas.microsoft.com/office/drawing/2014/main" id="{10B809C5-83F3-A25B-E539-95DD0BB42DAF}"/>
              </a:ext>
            </a:extLst>
          </p:cNvPr>
          <p:cNvGrpSpPr/>
          <p:nvPr/>
        </p:nvGrpSpPr>
        <p:grpSpPr>
          <a:xfrm>
            <a:off x="8797838" y="1535864"/>
            <a:ext cx="5248051" cy="5604387"/>
            <a:chOff x="9728200" y="2384927"/>
            <a:chExt cx="6527800" cy="6971030"/>
          </a:xfrm>
        </p:grpSpPr>
        <p:pic>
          <p:nvPicPr>
            <p:cNvPr id="3" name="object 26">
              <a:extLst>
                <a:ext uri="{FF2B5EF4-FFF2-40B4-BE49-F238E27FC236}">
                  <a16:creationId xmlns:a16="http://schemas.microsoft.com/office/drawing/2014/main" id="{8E64E5BD-79BB-5138-330B-3B7115C719FB}"/>
                </a:ext>
              </a:extLst>
            </p:cNvPr>
            <p:cNvPicPr/>
            <p:nvPr/>
          </p:nvPicPr>
          <p:blipFill>
            <a:blip r:embed="rId3" cstate="print"/>
            <a:stretch>
              <a:fillRect/>
            </a:stretch>
          </p:blipFill>
          <p:spPr>
            <a:xfrm>
              <a:off x="11932386" y="2384927"/>
              <a:ext cx="4323613" cy="6970476"/>
            </a:xfrm>
            <a:prstGeom prst="rect">
              <a:avLst/>
            </a:prstGeom>
          </p:spPr>
        </p:pic>
        <p:pic>
          <p:nvPicPr>
            <p:cNvPr id="4" name="object 27">
              <a:extLst>
                <a:ext uri="{FF2B5EF4-FFF2-40B4-BE49-F238E27FC236}">
                  <a16:creationId xmlns:a16="http://schemas.microsoft.com/office/drawing/2014/main" id="{E3728448-6BD8-BC1A-6950-DB52820EDF2E}"/>
                </a:ext>
              </a:extLst>
            </p:cNvPr>
            <p:cNvPicPr/>
            <p:nvPr/>
          </p:nvPicPr>
          <p:blipFill>
            <a:blip r:embed="rId4" cstate="print"/>
            <a:stretch>
              <a:fillRect/>
            </a:stretch>
          </p:blipFill>
          <p:spPr>
            <a:xfrm>
              <a:off x="9728200" y="5207761"/>
              <a:ext cx="3975100" cy="3313341"/>
            </a:xfrm>
            <a:prstGeom prst="rect">
              <a:avLst/>
            </a:prstGeom>
          </p:spPr>
        </p:pic>
        <p:pic>
          <p:nvPicPr>
            <p:cNvPr id="5" name="object 28">
              <a:extLst>
                <a:ext uri="{FF2B5EF4-FFF2-40B4-BE49-F238E27FC236}">
                  <a16:creationId xmlns:a16="http://schemas.microsoft.com/office/drawing/2014/main" id="{7D9BA8C9-D5C9-FDD8-0E2A-A1A6D4A977CA}"/>
                </a:ext>
              </a:extLst>
            </p:cNvPr>
            <p:cNvPicPr/>
            <p:nvPr/>
          </p:nvPicPr>
          <p:blipFill>
            <a:blip r:embed="rId5" cstate="print"/>
            <a:stretch>
              <a:fillRect/>
            </a:stretch>
          </p:blipFill>
          <p:spPr>
            <a:xfrm>
              <a:off x="10795000" y="5318435"/>
              <a:ext cx="2446273" cy="2446278"/>
            </a:xfrm>
            <a:prstGeom prst="rect">
              <a:avLst/>
            </a:prstGeom>
          </p:spPr>
        </p:pic>
      </p:grpSp>
      <p:sp>
        <p:nvSpPr>
          <p:cNvPr id="88" name="Google Shape;88;p3"/>
          <p:cNvSpPr/>
          <p:nvPr/>
        </p:nvSpPr>
        <p:spPr>
          <a:xfrm>
            <a:off x="788369" y="1933164"/>
            <a:ext cx="3961800" cy="23040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3C3939"/>
              </a:buClr>
              <a:buSzPts val="1450"/>
              <a:buFont typeface="Raleway"/>
              <a:buNone/>
            </a:pPr>
            <a:r>
              <a:rPr lang="en-US" sz="1600" b="1" i="0" u="none" strike="noStrike" cap="none" dirty="0">
                <a:solidFill>
                  <a:srgbClr val="3C3939"/>
                </a:solidFill>
                <a:latin typeface="Basic Sans Bold" pitchFamily="2" charset="77"/>
                <a:ea typeface="Raleway"/>
                <a:cs typeface="Raleway"/>
                <a:sym typeface="Raleway"/>
              </a:rPr>
              <a:t>Experts in Data Analysis</a:t>
            </a:r>
            <a:endParaRPr sz="1600" b="1" i="0" u="none" strike="noStrike" cap="none" dirty="0">
              <a:latin typeface="Basic Sans Bold" pitchFamily="2" charset="77"/>
            </a:endParaRPr>
          </a:p>
        </p:txBody>
      </p:sp>
      <p:sp>
        <p:nvSpPr>
          <p:cNvPr id="89" name="Google Shape;89;p3"/>
          <p:cNvSpPr/>
          <p:nvPr/>
        </p:nvSpPr>
        <p:spPr>
          <a:xfrm>
            <a:off x="788359" y="2251925"/>
            <a:ext cx="8167060" cy="525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150"/>
              <a:buFont typeface="Roboto"/>
              <a:buNone/>
            </a:pPr>
            <a:r>
              <a:rPr lang="en-US" sz="1600" b="0" i="0" u="none" strike="noStrike" cap="none" dirty="0">
                <a:solidFill>
                  <a:srgbClr val="3C3939"/>
                </a:solidFill>
                <a:latin typeface="Basic Sans" pitchFamily="2" charset="77"/>
                <a:ea typeface="Roboto"/>
                <a:cs typeface="Roboto"/>
                <a:sym typeface="Roboto"/>
              </a:rPr>
              <a:t>We move beyond identifying problems to driving solutions and identifying opportunities </a:t>
            </a:r>
            <a:endParaRPr sz="1600" b="0" i="0" u="none" strike="noStrike" cap="none" dirty="0">
              <a:latin typeface="Basic Sans" pitchFamily="2" charset="77"/>
            </a:endParaRPr>
          </a:p>
        </p:txBody>
      </p:sp>
      <p:sp>
        <p:nvSpPr>
          <p:cNvPr id="91" name="Google Shape;91;p3"/>
          <p:cNvSpPr/>
          <p:nvPr/>
        </p:nvSpPr>
        <p:spPr>
          <a:xfrm>
            <a:off x="788349" y="2865886"/>
            <a:ext cx="3418446" cy="237530"/>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3C3939"/>
              </a:buClr>
              <a:buSzPts val="1450"/>
              <a:buFont typeface="Raleway"/>
              <a:buNone/>
            </a:pPr>
            <a:r>
              <a:rPr lang="en-US" sz="1600" b="1" i="0" u="none" strike="noStrike" cap="none" dirty="0">
                <a:solidFill>
                  <a:srgbClr val="3C3939"/>
                </a:solidFill>
                <a:latin typeface="Basic Sans Bold" pitchFamily="2" charset="77"/>
                <a:ea typeface="Raleway"/>
                <a:cs typeface="Raleway"/>
                <a:sym typeface="Raleway"/>
              </a:rPr>
              <a:t>Communications Strategy</a:t>
            </a:r>
            <a:endParaRPr sz="1600" b="1" i="0" u="none" strike="noStrike" cap="none" dirty="0">
              <a:latin typeface="Basic Sans Bold" pitchFamily="2" charset="77"/>
            </a:endParaRPr>
          </a:p>
        </p:txBody>
      </p:sp>
      <p:sp>
        <p:nvSpPr>
          <p:cNvPr id="92" name="Google Shape;92;p3"/>
          <p:cNvSpPr/>
          <p:nvPr/>
        </p:nvSpPr>
        <p:spPr>
          <a:xfrm>
            <a:off x="788349" y="3184616"/>
            <a:ext cx="7388137" cy="47148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150"/>
              <a:buFont typeface="Roboto"/>
              <a:buNone/>
            </a:pPr>
            <a:r>
              <a:rPr lang="en-US" sz="1600" b="0" i="0" u="none" strike="noStrike" cap="none" dirty="0">
                <a:solidFill>
                  <a:srgbClr val="3C3939"/>
                </a:solidFill>
                <a:latin typeface="Basic Sans" pitchFamily="2" charset="77"/>
                <a:ea typeface="Roboto"/>
                <a:cs typeface="Roboto"/>
                <a:sym typeface="Roboto"/>
              </a:rPr>
              <a:t>We design the Brand relevant Communications to educate and engage on key issues across various platforms and concepts.</a:t>
            </a:r>
            <a:endParaRPr sz="1600" b="0" i="0" u="none" strike="noStrike" cap="none" dirty="0">
              <a:latin typeface="Basic Sans" pitchFamily="2" charset="77"/>
            </a:endParaRPr>
          </a:p>
        </p:txBody>
      </p:sp>
      <p:sp>
        <p:nvSpPr>
          <p:cNvPr id="94" name="Google Shape;94;p3"/>
          <p:cNvSpPr/>
          <p:nvPr/>
        </p:nvSpPr>
        <p:spPr>
          <a:xfrm>
            <a:off x="788349" y="3966123"/>
            <a:ext cx="3223574" cy="471488"/>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3C3939"/>
              </a:buClr>
              <a:buSzPts val="1450"/>
              <a:buFont typeface="Raleway"/>
              <a:buNone/>
            </a:pPr>
            <a:r>
              <a:rPr lang="en-US" sz="1600" b="1" i="0" u="none" strike="noStrike" cap="none" dirty="0">
                <a:solidFill>
                  <a:srgbClr val="3C3939"/>
                </a:solidFill>
                <a:latin typeface="Basic Sans Bold" pitchFamily="2" charset="77"/>
                <a:ea typeface="Raleway"/>
                <a:cs typeface="Raleway"/>
                <a:sym typeface="Raleway"/>
              </a:rPr>
              <a:t>Workplace Alignment </a:t>
            </a:r>
            <a:endParaRPr sz="1600" b="1" i="0" u="none" strike="noStrike" cap="none" dirty="0">
              <a:latin typeface="Basic Sans Bold" pitchFamily="2" charset="77"/>
            </a:endParaRPr>
          </a:p>
        </p:txBody>
      </p:sp>
      <p:sp>
        <p:nvSpPr>
          <p:cNvPr id="95" name="Google Shape;95;p3"/>
          <p:cNvSpPr/>
          <p:nvPr/>
        </p:nvSpPr>
        <p:spPr>
          <a:xfrm>
            <a:off x="788349" y="4284853"/>
            <a:ext cx="7235738" cy="47148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150"/>
              <a:buFont typeface="Roboto"/>
              <a:buNone/>
            </a:pPr>
            <a:r>
              <a:rPr lang="en-US" sz="1600" b="0" i="0" u="none" strike="noStrike" cap="none" dirty="0">
                <a:solidFill>
                  <a:srgbClr val="3C3939"/>
                </a:solidFill>
                <a:latin typeface="Basic Sans" pitchFamily="2" charset="77"/>
                <a:ea typeface="Roboto"/>
                <a:cs typeface="Roboto"/>
                <a:sym typeface="Roboto"/>
              </a:rPr>
              <a:t>We connect and work to support key people across the workplace to ensure alignment on gender equity and inclusion goals </a:t>
            </a:r>
            <a:endParaRPr sz="1600" b="0" i="0" u="none" strike="noStrike" cap="none" dirty="0">
              <a:latin typeface="Basic Sans" pitchFamily="2" charset="77"/>
            </a:endParaRPr>
          </a:p>
        </p:txBody>
      </p:sp>
      <p:sp>
        <p:nvSpPr>
          <p:cNvPr id="98" name="Google Shape;98;p3"/>
          <p:cNvSpPr/>
          <p:nvPr/>
        </p:nvSpPr>
        <p:spPr>
          <a:xfrm>
            <a:off x="788349" y="5070745"/>
            <a:ext cx="1842968" cy="230386"/>
          </a:xfrm>
          <a:prstGeom prst="rect">
            <a:avLst/>
          </a:prstGeom>
          <a:noFill/>
          <a:ln>
            <a:noFill/>
          </a:ln>
        </p:spPr>
        <p:txBody>
          <a:bodyPr spcFirstLastPara="1" wrap="square" lIns="0" tIns="0" rIns="0" bIns="0" anchor="t" anchorCtr="0">
            <a:noAutofit/>
          </a:bodyPr>
          <a:lstStyle/>
          <a:p>
            <a:pPr marL="0" marR="0" lvl="0" indent="0" algn="l" rtl="0">
              <a:lnSpc>
                <a:spcPct val="124137"/>
              </a:lnSpc>
              <a:spcBef>
                <a:spcPts val="0"/>
              </a:spcBef>
              <a:spcAft>
                <a:spcPts val="0"/>
              </a:spcAft>
              <a:buClr>
                <a:srgbClr val="3C3939"/>
              </a:buClr>
              <a:buSzPts val="1450"/>
              <a:buFont typeface="Raleway"/>
              <a:buNone/>
            </a:pPr>
            <a:r>
              <a:rPr lang="en-US" sz="1600" b="1" i="0" u="none" strike="noStrike" cap="none" dirty="0">
                <a:solidFill>
                  <a:srgbClr val="3C3939"/>
                </a:solidFill>
                <a:latin typeface="Basic Sans Bold" pitchFamily="2" charset="77"/>
                <a:ea typeface="Raleway"/>
                <a:cs typeface="Raleway"/>
                <a:sym typeface="Raleway"/>
              </a:rPr>
              <a:t>Engaged Creative </a:t>
            </a:r>
            <a:endParaRPr sz="1600" b="1" i="0" u="none" strike="noStrike" cap="none" dirty="0">
              <a:latin typeface="Basic Sans Bold" pitchFamily="2" charset="77"/>
            </a:endParaRPr>
          </a:p>
        </p:txBody>
      </p:sp>
      <p:sp>
        <p:nvSpPr>
          <p:cNvPr id="99" name="Google Shape;99;p3"/>
          <p:cNvSpPr/>
          <p:nvPr/>
        </p:nvSpPr>
        <p:spPr>
          <a:xfrm>
            <a:off x="788349" y="5389476"/>
            <a:ext cx="7659070" cy="47148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150"/>
              <a:buFont typeface="Roboto"/>
              <a:buNone/>
            </a:pPr>
            <a:r>
              <a:rPr lang="en-US" sz="1600" b="0" i="0" u="none" strike="noStrike" cap="none" dirty="0">
                <a:solidFill>
                  <a:srgbClr val="3C3939"/>
                </a:solidFill>
                <a:latin typeface="Basic Sans" pitchFamily="2" charset="77"/>
                <a:ea typeface="Roboto"/>
                <a:cs typeface="Roboto"/>
                <a:sym typeface="Roboto"/>
              </a:rPr>
              <a:t>Communications campaigns that bring blueprints to life and ensure brand perception meets the reality.</a:t>
            </a:r>
            <a:endParaRPr sz="1600" b="0" i="0" u="none" strike="noStrike" cap="none" dirty="0">
              <a:latin typeface="Basic Sans" pitchFamily="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7" name="Google Shape;107;p4"/>
          <p:cNvSpPr/>
          <p:nvPr/>
        </p:nvSpPr>
        <p:spPr>
          <a:xfrm>
            <a:off x="793790" y="568464"/>
            <a:ext cx="7465790" cy="496133"/>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1B1B27"/>
              </a:buClr>
              <a:buSzPts val="3100"/>
              <a:buFont typeface="Raleway"/>
              <a:buNone/>
            </a:pPr>
            <a:r>
              <a:rPr lang="en-US" sz="4200" b="0" i="0" u="none" strike="noStrike" cap="none" dirty="0">
                <a:solidFill>
                  <a:srgbClr val="175447"/>
                </a:solidFill>
                <a:latin typeface="Henriette" pitchFamily="2" charset="77"/>
                <a:ea typeface="Raleway"/>
                <a:cs typeface="Raleway"/>
                <a:sym typeface="Raleway"/>
              </a:rPr>
              <a:t>Our Approach: Culture Comms</a:t>
            </a:r>
            <a:endParaRPr sz="4200" b="0" i="0" u="none" strike="noStrike" cap="none" dirty="0">
              <a:solidFill>
                <a:srgbClr val="175447"/>
              </a:solidFill>
              <a:latin typeface="Henriette" pitchFamily="2" charset="77"/>
            </a:endParaRPr>
          </a:p>
        </p:txBody>
      </p:sp>
      <p:sp>
        <p:nvSpPr>
          <p:cNvPr id="109" name="Google Shape;109;p4"/>
          <p:cNvSpPr/>
          <p:nvPr/>
        </p:nvSpPr>
        <p:spPr>
          <a:xfrm>
            <a:off x="793790" y="1533927"/>
            <a:ext cx="2797814" cy="260024"/>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3C3939"/>
              </a:buClr>
              <a:buSzPts val="1550"/>
              <a:buFont typeface="Raleway"/>
              <a:buNone/>
            </a:pPr>
            <a:r>
              <a:rPr lang="en-US" sz="2000" b="1" dirty="0">
                <a:solidFill>
                  <a:srgbClr val="3C3939"/>
                </a:solidFill>
                <a:latin typeface="Basic Sans Bold" pitchFamily="2" charset="77"/>
                <a:ea typeface="Raleway"/>
                <a:cs typeface="Raleway"/>
                <a:sym typeface="Raleway"/>
              </a:rPr>
              <a:t>Explore</a:t>
            </a:r>
            <a:endParaRPr sz="2000" b="1" i="0" u="none" strike="noStrike" cap="none" dirty="0">
              <a:latin typeface="Basic Sans Bold" pitchFamily="2" charset="77"/>
            </a:endParaRPr>
          </a:p>
        </p:txBody>
      </p:sp>
      <p:sp>
        <p:nvSpPr>
          <p:cNvPr id="110" name="Google Shape;110;p4"/>
          <p:cNvSpPr/>
          <p:nvPr/>
        </p:nvSpPr>
        <p:spPr>
          <a:xfrm>
            <a:off x="793790" y="1889200"/>
            <a:ext cx="4775121" cy="50815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250"/>
              <a:buFont typeface="Roboto"/>
              <a:buNone/>
            </a:pPr>
            <a:r>
              <a:rPr lang="en-US" sz="1600" b="0" i="0" u="none" strike="noStrike" cap="none" dirty="0">
                <a:solidFill>
                  <a:srgbClr val="3C3939"/>
                </a:solidFill>
                <a:latin typeface="Basic Sans" pitchFamily="2" charset="77"/>
                <a:ea typeface="Roboto"/>
                <a:cs typeface="Roboto"/>
                <a:sym typeface="Roboto"/>
              </a:rPr>
              <a:t>A data-backed review of the client's current culture status, brand strategy, and commercial objectives.</a:t>
            </a:r>
            <a:endParaRPr sz="1600" b="0" i="0" u="none" strike="noStrike" cap="none" dirty="0">
              <a:latin typeface="Basic Sans" pitchFamily="2" charset="77"/>
            </a:endParaRPr>
          </a:p>
        </p:txBody>
      </p:sp>
      <p:sp>
        <p:nvSpPr>
          <p:cNvPr id="112" name="Google Shape;112;p4"/>
          <p:cNvSpPr/>
          <p:nvPr/>
        </p:nvSpPr>
        <p:spPr>
          <a:xfrm>
            <a:off x="793790" y="3039676"/>
            <a:ext cx="1984653" cy="248007"/>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3C3939"/>
              </a:buClr>
              <a:buSzPts val="1550"/>
              <a:buFont typeface="Raleway"/>
              <a:buNone/>
            </a:pPr>
            <a:r>
              <a:rPr lang="en-US" sz="2000" b="1" i="0" u="none" strike="noStrike" cap="none" dirty="0">
                <a:solidFill>
                  <a:srgbClr val="3C3939"/>
                </a:solidFill>
                <a:latin typeface="Basic Sans Bold" pitchFamily="2" charset="77"/>
                <a:ea typeface="Raleway"/>
                <a:cs typeface="Raleway"/>
                <a:sym typeface="Raleway"/>
              </a:rPr>
              <a:t>Excite</a:t>
            </a:r>
            <a:endParaRPr sz="2000" b="1" i="0" u="none" strike="noStrike" cap="none" dirty="0">
              <a:latin typeface="Basic Sans Bold" pitchFamily="2" charset="77"/>
            </a:endParaRPr>
          </a:p>
        </p:txBody>
      </p:sp>
      <p:sp>
        <p:nvSpPr>
          <p:cNvPr id="113" name="Google Shape;113;p4"/>
          <p:cNvSpPr/>
          <p:nvPr/>
        </p:nvSpPr>
        <p:spPr>
          <a:xfrm>
            <a:off x="793790" y="3382933"/>
            <a:ext cx="6521410" cy="76223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250"/>
              <a:buFont typeface="Roboto"/>
              <a:buNone/>
            </a:pPr>
            <a:r>
              <a:rPr lang="en-US" sz="1600" b="0" i="0" u="none" strike="noStrike" cap="none" dirty="0">
                <a:solidFill>
                  <a:srgbClr val="3C3939"/>
                </a:solidFill>
                <a:latin typeface="Basic Sans" pitchFamily="2" charset="77"/>
                <a:ea typeface="Roboto"/>
                <a:cs typeface="Roboto"/>
                <a:sym typeface="Roboto"/>
              </a:rPr>
              <a:t>Develop Creative Communications Campaign Concepts internal and external, build stakeholder anticipation of the journey and destination.</a:t>
            </a:r>
            <a:endParaRPr sz="1600" b="0" i="0" u="none" strike="noStrike" cap="none" dirty="0">
              <a:latin typeface="Basic Sans" pitchFamily="2" charset="77"/>
            </a:endParaRPr>
          </a:p>
        </p:txBody>
      </p:sp>
      <p:sp>
        <p:nvSpPr>
          <p:cNvPr id="116" name="Google Shape;116;p4"/>
          <p:cNvSpPr/>
          <p:nvPr/>
        </p:nvSpPr>
        <p:spPr>
          <a:xfrm>
            <a:off x="793790" y="2418416"/>
            <a:ext cx="6521410" cy="50815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250"/>
              <a:buFont typeface="Roboto"/>
              <a:buNone/>
            </a:pPr>
            <a:r>
              <a:rPr lang="en-US" sz="1600" b="0" i="0" u="none" strike="noStrike" cap="none" dirty="0">
                <a:solidFill>
                  <a:srgbClr val="3C3939"/>
                </a:solidFill>
                <a:latin typeface="Basic Sans" pitchFamily="2" charset="77"/>
                <a:ea typeface="Roboto"/>
                <a:cs typeface="Roboto"/>
                <a:sym typeface="Roboto"/>
              </a:rPr>
              <a:t>Gather robust profile using IMPACTER platform and</a:t>
            </a:r>
            <a:br>
              <a:rPr lang="en-US" sz="1600" b="0" i="0" u="none" strike="noStrike" cap="none" dirty="0">
                <a:solidFill>
                  <a:srgbClr val="3C3939"/>
                </a:solidFill>
                <a:latin typeface="Basic Sans" pitchFamily="2" charset="77"/>
                <a:ea typeface="Roboto"/>
                <a:cs typeface="Roboto"/>
                <a:sym typeface="Roboto"/>
              </a:rPr>
            </a:br>
            <a:r>
              <a:rPr lang="en-US" sz="1600" b="0" i="0" u="none" strike="noStrike" cap="none" dirty="0">
                <a:solidFill>
                  <a:srgbClr val="3C3939"/>
                </a:solidFill>
                <a:latin typeface="Basic Sans" pitchFamily="2" charset="77"/>
                <a:ea typeface="Roboto"/>
                <a:cs typeface="Roboto"/>
                <a:sym typeface="Roboto"/>
              </a:rPr>
              <a:t>other recommended tools.</a:t>
            </a:r>
            <a:endParaRPr sz="1600" b="0" i="0" u="none" strike="noStrike" cap="none" dirty="0">
              <a:latin typeface="Basic Sans" pitchFamily="2" charset="77"/>
            </a:endParaRPr>
          </a:p>
        </p:txBody>
      </p:sp>
      <p:sp>
        <p:nvSpPr>
          <p:cNvPr id="118" name="Google Shape;118;p4"/>
          <p:cNvSpPr/>
          <p:nvPr/>
        </p:nvSpPr>
        <p:spPr>
          <a:xfrm>
            <a:off x="793804" y="4145171"/>
            <a:ext cx="2797800" cy="248100"/>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3C3939"/>
              </a:buClr>
              <a:buSzPts val="1550"/>
              <a:buFont typeface="Raleway"/>
              <a:buNone/>
            </a:pPr>
            <a:r>
              <a:rPr lang="en-US" sz="2000" b="1" i="0" u="none" strike="noStrike" cap="none" dirty="0">
                <a:solidFill>
                  <a:srgbClr val="3C3939"/>
                </a:solidFill>
                <a:latin typeface="Basic Sans Bold" pitchFamily="2" charset="77"/>
                <a:sym typeface="Raleway"/>
              </a:rPr>
              <a:t>Educate</a:t>
            </a:r>
            <a:endParaRPr sz="2000" b="1" i="0" u="none" strike="noStrike" cap="none" dirty="0">
              <a:latin typeface="Basic Sans Bold" pitchFamily="2" charset="77"/>
            </a:endParaRPr>
          </a:p>
        </p:txBody>
      </p:sp>
      <p:sp>
        <p:nvSpPr>
          <p:cNvPr id="119" name="Google Shape;119;p4"/>
          <p:cNvSpPr/>
          <p:nvPr/>
        </p:nvSpPr>
        <p:spPr>
          <a:xfrm>
            <a:off x="793790" y="4488418"/>
            <a:ext cx="4775121" cy="25407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250"/>
              <a:buFont typeface="Roboto"/>
              <a:buNone/>
            </a:pPr>
            <a:r>
              <a:rPr lang="en-US" sz="1600" b="0" i="0" u="none" strike="noStrike" cap="none" dirty="0">
                <a:solidFill>
                  <a:srgbClr val="3C3939"/>
                </a:solidFill>
                <a:latin typeface="Basic Sans" pitchFamily="2" charset="77"/>
                <a:ea typeface="Roboto"/>
                <a:cs typeface="Roboto"/>
                <a:sym typeface="Roboto"/>
              </a:rPr>
              <a:t>Deliver holistic Culture Comms roadmap that educates employees and key stakeholders.</a:t>
            </a:r>
            <a:endParaRPr sz="1600" b="0" i="0" u="none" strike="noStrike" cap="none" dirty="0">
              <a:latin typeface="Basic Sans" pitchFamily="2" charset="77"/>
            </a:endParaRPr>
          </a:p>
        </p:txBody>
      </p:sp>
      <p:sp>
        <p:nvSpPr>
          <p:cNvPr id="121" name="Google Shape;121;p4"/>
          <p:cNvSpPr/>
          <p:nvPr/>
        </p:nvSpPr>
        <p:spPr>
          <a:xfrm>
            <a:off x="793808" y="5155509"/>
            <a:ext cx="3620100" cy="248100"/>
          </a:xfrm>
          <a:prstGeom prst="rect">
            <a:avLst/>
          </a:prstGeom>
          <a:noFill/>
          <a:ln>
            <a:noFill/>
          </a:ln>
        </p:spPr>
        <p:txBody>
          <a:bodyPr spcFirstLastPara="1" wrap="square" lIns="0" tIns="0" rIns="0" bIns="0" anchor="t" anchorCtr="0">
            <a:noAutofit/>
          </a:bodyPr>
          <a:lstStyle/>
          <a:p>
            <a:pPr marL="0" marR="0" lvl="0" indent="0" algn="l" rtl="0">
              <a:lnSpc>
                <a:spcPct val="125806"/>
              </a:lnSpc>
              <a:spcBef>
                <a:spcPts val="0"/>
              </a:spcBef>
              <a:spcAft>
                <a:spcPts val="0"/>
              </a:spcAft>
              <a:buClr>
                <a:srgbClr val="3C3939"/>
              </a:buClr>
              <a:buSzPts val="1550"/>
              <a:buFont typeface="Raleway"/>
              <a:buNone/>
            </a:pPr>
            <a:r>
              <a:rPr lang="en-US" sz="2000" b="1" dirty="0">
                <a:solidFill>
                  <a:srgbClr val="3C3939"/>
                </a:solidFill>
                <a:latin typeface="Basic Sans Bold" pitchFamily="2" charset="77"/>
                <a:ea typeface="Raleway"/>
                <a:cs typeface="Raleway"/>
                <a:sym typeface="Raleway"/>
              </a:rPr>
              <a:t>Engage</a:t>
            </a:r>
            <a:endParaRPr sz="2000" b="1" i="0" u="none" strike="noStrike" cap="none" dirty="0">
              <a:latin typeface="Basic Sans Bold" pitchFamily="2" charset="77"/>
            </a:endParaRPr>
          </a:p>
        </p:txBody>
      </p:sp>
      <p:sp>
        <p:nvSpPr>
          <p:cNvPr id="122" name="Google Shape;122;p4"/>
          <p:cNvSpPr/>
          <p:nvPr/>
        </p:nvSpPr>
        <p:spPr>
          <a:xfrm>
            <a:off x="793790" y="5498775"/>
            <a:ext cx="6521410" cy="76223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C3939"/>
              </a:buClr>
              <a:buSzPts val="1250"/>
              <a:buFont typeface="Roboto"/>
              <a:buNone/>
            </a:pPr>
            <a:r>
              <a:rPr lang="en-US" sz="1600" b="0" i="0" u="none" strike="noStrike" cap="none" dirty="0">
                <a:solidFill>
                  <a:srgbClr val="3C3939"/>
                </a:solidFill>
                <a:latin typeface="Basic Sans" pitchFamily="2" charset="77"/>
                <a:ea typeface="Roboto"/>
                <a:cs typeface="Roboto"/>
                <a:sym typeface="Roboto"/>
              </a:rPr>
              <a:t>Execute sustained Creative </a:t>
            </a:r>
            <a:r>
              <a:rPr lang="en-US" sz="1600" dirty="0">
                <a:solidFill>
                  <a:srgbClr val="3C3939"/>
                </a:solidFill>
                <a:latin typeface="Basic Sans" pitchFamily="2" charset="77"/>
                <a:ea typeface="Roboto"/>
                <a:cs typeface="Roboto"/>
                <a:sym typeface="Roboto"/>
              </a:rPr>
              <a:t>C</a:t>
            </a:r>
            <a:r>
              <a:rPr lang="en-US" sz="1600" b="0" i="0" u="none" strike="noStrike" cap="none" dirty="0">
                <a:solidFill>
                  <a:srgbClr val="3C3939"/>
                </a:solidFill>
                <a:latin typeface="Basic Sans" pitchFamily="2" charset="77"/>
                <a:ea typeface="Roboto"/>
                <a:cs typeface="Roboto"/>
                <a:sym typeface="Roboto"/>
              </a:rPr>
              <a:t>omms with deployment of strategic assets inline with business goals.</a:t>
            </a:r>
            <a:endParaRPr sz="1600" b="0" i="0" u="none" strike="noStrike" cap="none" dirty="0">
              <a:latin typeface="Basic Sans" pitchFamily="2" charset="77"/>
            </a:endParaRPr>
          </a:p>
        </p:txBody>
      </p:sp>
      <p:grpSp>
        <p:nvGrpSpPr>
          <p:cNvPr id="5" name="Group 4">
            <a:extLst>
              <a:ext uri="{FF2B5EF4-FFF2-40B4-BE49-F238E27FC236}">
                <a16:creationId xmlns:a16="http://schemas.microsoft.com/office/drawing/2014/main" id="{50ACB0F8-CBA8-B2B1-2A2F-668BA5AD117A}"/>
              </a:ext>
            </a:extLst>
          </p:cNvPr>
          <p:cNvGrpSpPr/>
          <p:nvPr/>
        </p:nvGrpSpPr>
        <p:grpSpPr>
          <a:xfrm>
            <a:off x="7315200" y="1533927"/>
            <a:ext cx="6765542" cy="4413350"/>
            <a:chOff x="7884826" y="2150983"/>
            <a:chExt cx="6220918" cy="4058077"/>
          </a:xfrm>
          <a:effectLst/>
        </p:grpSpPr>
        <p:pic>
          <p:nvPicPr>
            <p:cNvPr id="3" name="Google Shape;186;p9" descr="preencoded.png">
              <a:extLst>
                <a:ext uri="{FF2B5EF4-FFF2-40B4-BE49-F238E27FC236}">
                  <a16:creationId xmlns:a16="http://schemas.microsoft.com/office/drawing/2014/main" id="{A76CCF18-A140-5CDF-E5A8-DF6B9016E7D2}"/>
                </a:ext>
              </a:extLst>
            </p:cNvPr>
            <p:cNvPicPr preferRelativeResize="0"/>
            <p:nvPr/>
          </p:nvPicPr>
          <p:blipFill rotWithShape="1">
            <a:blip r:embed="rId3">
              <a:alphaModFix/>
            </a:blip>
            <a:srcRect l="3484" t="3114" r="11474"/>
            <a:stretch>
              <a:fillRect/>
            </a:stretch>
          </p:blipFill>
          <p:spPr>
            <a:xfrm>
              <a:off x="7884826" y="2150983"/>
              <a:ext cx="6220918" cy="4058077"/>
            </a:xfrm>
            <a:prstGeom prst="rect">
              <a:avLst/>
            </a:prstGeom>
            <a:noFill/>
            <a:ln>
              <a:noFill/>
            </a:ln>
          </p:spPr>
        </p:pic>
        <p:pic>
          <p:nvPicPr>
            <p:cNvPr id="4" name="Picture 3" descr="A black text on a black background&#10;&#10;AI-generated content may be incorrect.">
              <a:extLst>
                <a:ext uri="{FF2B5EF4-FFF2-40B4-BE49-F238E27FC236}">
                  <a16:creationId xmlns:a16="http://schemas.microsoft.com/office/drawing/2014/main" id="{3B44FE5D-F99A-9FA2-62BC-EF2B66C377BD}"/>
                </a:ext>
              </a:extLst>
            </p:cNvPr>
            <p:cNvPicPr>
              <a:picLocks noChangeAspect="1"/>
            </p:cNvPicPr>
            <p:nvPr/>
          </p:nvPicPr>
          <p:blipFill>
            <a:blip r:embed="rId4">
              <a:alphaModFix/>
            </a:blip>
            <a:stretch>
              <a:fillRect/>
            </a:stretch>
          </p:blipFill>
          <p:spPr>
            <a:xfrm>
              <a:off x="10138618" y="3643485"/>
              <a:ext cx="1718602" cy="983024"/>
            </a:xfrm>
            <a:prstGeom prst="rect">
              <a:avLst/>
            </a:prstGeom>
            <a:solidFill>
              <a:schemeClr val="bg1"/>
            </a:solidFill>
          </p:spPr>
        </p:pic>
      </p:grpSp>
      <p:sp>
        <p:nvSpPr>
          <p:cNvPr id="2" name="TextBox 1">
            <a:extLst>
              <a:ext uri="{FF2B5EF4-FFF2-40B4-BE49-F238E27FC236}">
                <a16:creationId xmlns:a16="http://schemas.microsoft.com/office/drawing/2014/main" id="{F978D164-BA40-D19D-43C5-5500E69136D4}"/>
              </a:ext>
            </a:extLst>
          </p:cNvPr>
          <p:cNvSpPr txBox="1"/>
          <p:nvPr/>
        </p:nvSpPr>
        <p:spPr>
          <a:xfrm>
            <a:off x="4686608" y="7048800"/>
            <a:ext cx="9528155"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A Tried &amp; Tested Approach To Taking Action</a:t>
            </a:r>
            <a:endParaRPr lang="en-US" sz="3200" b="0" i="1" u="none" strike="noStrike" cap="none" dirty="0">
              <a:solidFill>
                <a:srgbClr val="175447"/>
              </a:solidFill>
              <a:latin typeface="Henriette" pitchFamily="2" charset="77"/>
            </a:endParaRPr>
          </a:p>
        </p:txBody>
      </p:sp>
      <p:pic>
        <p:nvPicPr>
          <p:cNvPr id="6" name="Picture 5">
            <a:extLst>
              <a:ext uri="{FF2B5EF4-FFF2-40B4-BE49-F238E27FC236}">
                <a16:creationId xmlns:a16="http://schemas.microsoft.com/office/drawing/2014/main" id="{C97BCFC9-8F35-B7EB-5678-F8229143C2C4}"/>
              </a:ext>
            </a:extLst>
          </p:cNvPr>
          <p:cNvPicPr>
            <a:picLocks noChangeAspect="1"/>
          </p:cNvPicPr>
          <p:nvPr/>
        </p:nvPicPr>
        <p:blipFill>
          <a:blip r:embed="rId5"/>
          <a:stretch>
            <a:fillRect/>
          </a:stretch>
        </p:blipFill>
        <p:spPr>
          <a:xfrm>
            <a:off x="12983108" y="4742497"/>
            <a:ext cx="853484" cy="8357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9" name="Rounded Rectangle 8">
            <a:extLst>
              <a:ext uri="{FF2B5EF4-FFF2-40B4-BE49-F238E27FC236}">
                <a16:creationId xmlns:a16="http://schemas.microsoft.com/office/drawing/2014/main" id="{794AD918-75C1-9954-862E-BBEBCAC3C39E}"/>
              </a:ext>
            </a:extLst>
          </p:cNvPr>
          <p:cNvSpPr/>
          <p:nvPr/>
        </p:nvSpPr>
        <p:spPr>
          <a:xfrm>
            <a:off x="793802" y="2794479"/>
            <a:ext cx="3106072" cy="572654"/>
          </a:xfrm>
          <a:prstGeom prst="roundRect">
            <a:avLst>
              <a:gd name="adj" fmla="val 50000"/>
            </a:avLst>
          </a:prstGeom>
          <a:solidFill>
            <a:srgbClr val="AF6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5"/>
          <p:cNvSpPr/>
          <p:nvPr/>
        </p:nvSpPr>
        <p:spPr>
          <a:xfrm>
            <a:off x="793802" y="596699"/>
            <a:ext cx="8802900" cy="708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1B1B27"/>
              </a:buClr>
              <a:buSzPts val="4450"/>
              <a:buFont typeface="Raleway"/>
              <a:buNone/>
            </a:pPr>
            <a:r>
              <a:rPr lang="en-US" sz="4200" b="0" i="0" u="none" strike="noStrike" cap="none" dirty="0">
                <a:solidFill>
                  <a:srgbClr val="175447"/>
                </a:solidFill>
                <a:latin typeface="Henriette" pitchFamily="2" charset="77"/>
                <a:ea typeface="Raleway"/>
                <a:cs typeface="Raleway"/>
                <a:sym typeface="Raleway"/>
              </a:rPr>
              <a:t>Underpinning our Approach</a:t>
            </a:r>
            <a:endParaRPr sz="4200" b="0" i="0" u="none" strike="noStrike" cap="none" dirty="0">
              <a:solidFill>
                <a:srgbClr val="175447"/>
              </a:solidFill>
              <a:latin typeface="Henriette" pitchFamily="2" charset="77"/>
            </a:endParaRPr>
          </a:p>
        </p:txBody>
      </p:sp>
      <p:sp>
        <p:nvSpPr>
          <p:cNvPr id="10" name="Rounded Rectangle 9">
            <a:extLst>
              <a:ext uri="{FF2B5EF4-FFF2-40B4-BE49-F238E27FC236}">
                <a16:creationId xmlns:a16="http://schemas.microsoft.com/office/drawing/2014/main" id="{8EC575B7-78C8-9149-146E-D12F8BE9851A}"/>
              </a:ext>
            </a:extLst>
          </p:cNvPr>
          <p:cNvSpPr/>
          <p:nvPr/>
        </p:nvSpPr>
        <p:spPr>
          <a:xfrm>
            <a:off x="6119779" y="2794479"/>
            <a:ext cx="3949934" cy="572654"/>
          </a:xfrm>
          <a:prstGeom prst="roundRect">
            <a:avLst>
              <a:gd name="adj" fmla="val 50000"/>
            </a:avLst>
          </a:prstGeom>
          <a:solidFill>
            <a:srgbClr val="AF6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130;p5"/>
          <p:cNvSpPr/>
          <p:nvPr/>
        </p:nvSpPr>
        <p:spPr>
          <a:xfrm>
            <a:off x="793802" y="2799758"/>
            <a:ext cx="3402330" cy="425291"/>
          </a:xfrm>
          <a:prstGeom prst="rect">
            <a:avLst/>
          </a:prstGeom>
          <a:noFill/>
          <a:ln>
            <a:noFill/>
          </a:ln>
        </p:spPr>
        <p:txBody>
          <a:bodyPr spcFirstLastPara="1" wrap="square" lIns="0" tIns="0" rIns="0" bIns="0" anchor="t" anchorCtr="0">
            <a:noAutofit/>
          </a:bodyPr>
          <a:lstStyle/>
          <a:p>
            <a:pPr marL="0" marR="0" lvl="0" indent="0" algn="l" rtl="0">
              <a:lnSpc>
                <a:spcPct val="124528"/>
              </a:lnSpc>
              <a:spcBef>
                <a:spcPts val="0"/>
              </a:spcBef>
              <a:spcAft>
                <a:spcPts val="0"/>
              </a:spcAft>
              <a:buClr>
                <a:srgbClr val="1B1B27"/>
              </a:buClr>
              <a:buSzPts val="2650"/>
              <a:buFont typeface="Raleway"/>
              <a:buNone/>
            </a:pPr>
            <a:r>
              <a:rPr lang="en-US" sz="2800" b="1" dirty="0">
                <a:solidFill>
                  <a:schemeClr val="bg1"/>
                </a:solidFill>
                <a:latin typeface="Basic Sans Bold" pitchFamily="2" charset="77"/>
                <a:ea typeface="Raleway"/>
                <a:cs typeface="Raleway"/>
                <a:sym typeface="Raleway"/>
              </a:rPr>
              <a:t>          </a:t>
            </a:r>
            <a:r>
              <a:rPr lang="en-US" sz="2800" b="1" i="0" u="none" strike="noStrike" cap="none" dirty="0">
                <a:solidFill>
                  <a:schemeClr val="bg1"/>
                </a:solidFill>
                <a:latin typeface="Basic Sans Bold" pitchFamily="2" charset="77"/>
                <a:ea typeface="Raleway"/>
                <a:cs typeface="Raleway"/>
                <a:sym typeface="Raleway"/>
              </a:rPr>
              <a:t>Advisory</a:t>
            </a:r>
            <a:endParaRPr sz="2800" b="1" i="0" u="none" strike="noStrike" cap="none" dirty="0">
              <a:solidFill>
                <a:schemeClr val="bg1"/>
              </a:solidFill>
              <a:latin typeface="Basic Sans Bold" pitchFamily="2" charset="77"/>
            </a:endParaRPr>
          </a:p>
        </p:txBody>
      </p:sp>
      <p:sp>
        <p:nvSpPr>
          <p:cNvPr id="131" name="Google Shape;131;p5"/>
          <p:cNvSpPr/>
          <p:nvPr/>
        </p:nvSpPr>
        <p:spPr>
          <a:xfrm>
            <a:off x="793802" y="3804305"/>
            <a:ext cx="4539138"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Strategic advisory support for teams and leaders</a:t>
            </a:r>
            <a:endParaRPr sz="1600" b="0" i="0" u="none" strike="noStrike" cap="none" dirty="0">
              <a:latin typeface="Basic Sans" pitchFamily="2" charset="77"/>
            </a:endParaRPr>
          </a:p>
        </p:txBody>
      </p:sp>
      <p:sp>
        <p:nvSpPr>
          <p:cNvPr id="132" name="Google Shape;132;p5"/>
          <p:cNvSpPr/>
          <p:nvPr/>
        </p:nvSpPr>
        <p:spPr>
          <a:xfrm>
            <a:off x="793802" y="4348658"/>
            <a:ext cx="3978116"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Ongoing guidance to maintain momentum</a:t>
            </a:r>
            <a:endParaRPr sz="1600" b="0" i="0" u="none" strike="noStrike" cap="none" dirty="0">
              <a:latin typeface="Basic Sans" pitchFamily="2" charset="77"/>
            </a:endParaRPr>
          </a:p>
        </p:txBody>
      </p:sp>
      <p:sp>
        <p:nvSpPr>
          <p:cNvPr id="133" name="Google Shape;133;p5"/>
          <p:cNvSpPr/>
          <p:nvPr/>
        </p:nvSpPr>
        <p:spPr>
          <a:xfrm>
            <a:off x="793802" y="4940797"/>
            <a:ext cx="4539138"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Regular check-ins to address emerging challenges</a:t>
            </a:r>
            <a:endParaRPr sz="1600" b="0" i="0" u="none" strike="noStrike" cap="none" dirty="0">
              <a:latin typeface="Basic Sans" pitchFamily="2" charset="77"/>
            </a:endParaRPr>
          </a:p>
        </p:txBody>
      </p:sp>
      <p:sp>
        <p:nvSpPr>
          <p:cNvPr id="134" name="Google Shape;134;p5"/>
          <p:cNvSpPr/>
          <p:nvPr/>
        </p:nvSpPr>
        <p:spPr>
          <a:xfrm>
            <a:off x="6119780" y="2799758"/>
            <a:ext cx="3402330" cy="425291"/>
          </a:xfrm>
          <a:prstGeom prst="rect">
            <a:avLst/>
          </a:prstGeom>
          <a:noFill/>
          <a:ln>
            <a:noFill/>
          </a:ln>
        </p:spPr>
        <p:txBody>
          <a:bodyPr spcFirstLastPara="1" wrap="square" lIns="0" tIns="0" rIns="0" bIns="0" anchor="t" anchorCtr="0">
            <a:noAutofit/>
          </a:bodyPr>
          <a:lstStyle/>
          <a:p>
            <a:pPr marL="0" marR="0" lvl="0" indent="0" algn="l" rtl="0">
              <a:lnSpc>
                <a:spcPct val="124528"/>
              </a:lnSpc>
              <a:spcBef>
                <a:spcPts val="0"/>
              </a:spcBef>
              <a:spcAft>
                <a:spcPts val="0"/>
              </a:spcAft>
              <a:buClr>
                <a:srgbClr val="1B1B27"/>
              </a:buClr>
              <a:buSzPts val="2650"/>
              <a:buFont typeface="Raleway"/>
              <a:buNone/>
            </a:pPr>
            <a:r>
              <a:rPr lang="en-US" sz="2800" b="1" dirty="0">
                <a:solidFill>
                  <a:schemeClr val="bg1"/>
                </a:solidFill>
                <a:latin typeface="Basic Sans Bold" pitchFamily="2" charset="77"/>
                <a:ea typeface="Raleway"/>
                <a:cs typeface="Raleway"/>
                <a:sym typeface="Raleway"/>
              </a:rPr>
              <a:t>         </a:t>
            </a:r>
            <a:r>
              <a:rPr lang="en-US" sz="2800" b="1" i="0" u="none" strike="noStrike" cap="none" dirty="0">
                <a:solidFill>
                  <a:schemeClr val="bg1"/>
                </a:solidFill>
                <a:latin typeface="Basic Sans Bold" pitchFamily="2" charset="77"/>
                <a:ea typeface="Raleway"/>
                <a:cs typeface="Raleway"/>
                <a:sym typeface="Raleway"/>
              </a:rPr>
              <a:t>Accountability</a:t>
            </a:r>
            <a:endParaRPr sz="2800" b="1" i="0" u="none" strike="noStrike" cap="none" dirty="0">
              <a:solidFill>
                <a:schemeClr val="bg1"/>
              </a:solidFill>
              <a:latin typeface="Basic Sans Bold" pitchFamily="2" charset="77"/>
            </a:endParaRPr>
          </a:p>
        </p:txBody>
      </p:sp>
      <p:sp>
        <p:nvSpPr>
          <p:cNvPr id="135" name="Google Shape;135;p5"/>
          <p:cNvSpPr/>
          <p:nvPr/>
        </p:nvSpPr>
        <p:spPr>
          <a:xfrm>
            <a:off x="6119780" y="3804305"/>
            <a:ext cx="4581058"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Measure effectiveness of implemented strategies</a:t>
            </a:r>
            <a:endParaRPr sz="1600" b="0" i="0" u="none" strike="noStrike" cap="none" dirty="0">
              <a:latin typeface="Basic Sans" pitchFamily="2" charset="77"/>
            </a:endParaRPr>
          </a:p>
        </p:txBody>
      </p:sp>
      <p:sp>
        <p:nvSpPr>
          <p:cNvPr id="136" name="Google Shape;136;p5"/>
          <p:cNvSpPr/>
          <p:nvPr/>
        </p:nvSpPr>
        <p:spPr>
          <a:xfrm>
            <a:off x="6119780" y="4348658"/>
            <a:ext cx="397811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a:solidFill>
                  <a:srgbClr val="3C3939"/>
                </a:solidFill>
                <a:latin typeface="Basic Sans" pitchFamily="2" charset="77"/>
                <a:ea typeface="Roboto"/>
                <a:cs typeface="Roboto"/>
                <a:sym typeface="Roboto"/>
              </a:rPr>
              <a:t>Prove ROI with concrete metrics</a:t>
            </a:r>
            <a:endParaRPr sz="1600" b="0" i="0" u="none" strike="noStrike" cap="none">
              <a:latin typeface="Basic Sans" pitchFamily="2" charset="77"/>
            </a:endParaRPr>
          </a:p>
        </p:txBody>
      </p:sp>
      <p:sp>
        <p:nvSpPr>
          <p:cNvPr id="137" name="Google Shape;137;p5"/>
          <p:cNvSpPr/>
          <p:nvPr/>
        </p:nvSpPr>
        <p:spPr>
          <a:xfrm>
            <a:off x="6119779" y="4940797"/>
            <a:ext cx="4581057"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3C3939"/>
              </a:buClr>
              <a:buSzPts val="1750"/>
              <a:buFont typeface="Roboto"/>
              <a:buNone/>
            </a:pPr>
            <a:r>
              <a:rPr lang="en-US" sz="1600" b="0" i="0" u="none" strike="noStrike" cap="none" dirty="0">
                <a:solidFill>
                  <a:srgbClr val="3C3939"/>
                </a:solidFill>
                <a:latin typeface="Basic Sans" pitchFamily="2" charset="77"/>
                <a:ea typeface="Roboto"/>
                <a:cs typeface="Roboto"/>
                <a:sym typeface="Roboto"/>
              </a:rPr>
              <a:t>Inform next strategic cycle with fresh insights</a:t>
            </a:r>
            <a:endParaRPr sz="1600" b="0" i="0" u="none" strike="noStrike" cap="none" dirty="0">
              <a:latin typeface="Basic Sans" pitchFamily="2" charset="77"/>
            </a:endParaRPr>
          </a:p>
        </p:txBody>
      </p:sp>
      <p:grpSp>
        <p:nvGrpSpPr>
          <p:cNvPr id="2" name="object 39">
            <a:extLst>
              <a:ext uri="{FF2B5EF4-FFF2-40B4-BE49-F238E27FC236}">
                <a16:creationId xmlns:a16="http://schemas.microsoft.com/office/drawing/2014/main" id="{E2363334-F206-8554-8E66-599B8D72332B}"/>
              </a:ext>
            </a:extLst>
          </p:cNvPr>
          <p:cNvGrpSpPr/>
          <p:nvPr/>
        </p:nvGrpSpPr>
        <p:grpSpPr>
          <a:xfrm>
            <a:off x="9210884" y="0"/>
            <a:ext cx="5211445" cy="4008120"/>
            <a:chOff x="11045031" y="0"/>
            <a:chExt cx="5211445" cy="4008120"/>
          </a:xfrm>
        </p:grpSpPr>
        <p:pic>
          <p:nvPicPr>
            <p:cNvPr id="3" name="object 40">
              <a:extLst>
                <a:ext uri="{FF2B5EF4-FFF2-40B4-BE49-F238E27FC236}">
                  <a16:creationId xmlns:a16="http://schemas.microsoft.com/office/drawing/2014/main" id="{540283C1-5D70-5BF1-6515-D8E904F0A89A}"/>
                </a:ext>
              </a:extLst>
            </p:cNvPr>
            <p:cNvPicPr/>
            <p:nvPr/>
          </p:nvPicPr>
          <p:blipFill>
            <a:blip r:embed="rId3" cstate="print"/>
            <a:stretch>
              <a:fillRect/>
            </a:stretch>
          </p:blipFill>
          <p:spPr>
            <a:xfrm>
              <a:off x="12763500" y="0"/>
              <a:ext cx="3492500" cy="2448953"/>
            </a:xfrm>
            <a:prstGeom prst="rect">
              <a:avLst/>
            </a:prstGeom>
          </p:spPr>
        </p:pic>
        <p:pic>
          <p:nvPicPr>
            <p:cNvPr id="4" name="object 41">
              <a:extLst>
                <a:ext uri="{FF2B5EF4-FFF2-40B4-BE49-F238E27FC236}">
                  <a16:creationId xmlns:a16="http://schemas.microsoft.com/office/drawing/2014/main" id="{0B840349-70E5-4EC6-EE2D-99D8B86B08F6}"/>
                </a:ext>
              </a:extLst>
            </p:cNvPr>
            <p:cNvPicPr/>
            <p:nvPr/>
          </p:nvPicPr>
          <p:blipFill>
            <a:blip r:embed="rId4" cstate="print"/>
            <a:stretch>
              <a:fillRect/>
            </a:stretch>
          </p:blipFill>
          <p:spPr>
            <a:xfrm>
              <a:off x="11045031" y="0"/>
              <a:ext cx="4321956" cy="4007637"/>
            </a:xfrm>
            <a:prstGeom prst="rect">
              <a:avLst/>
            </a:prstGeom>
          </p:spPr>
        </p:pic>
      </p:grpSp>
      <p:sp>
        <p:nvSpPr>
          <p:cNvPr id="5" name="TextBox 4">
            <a:extLst>
              <a:ext uri="{FF2B5EF4-FFF2-40B4-BE49-F238E27FC236}">
                <a16:creationId xmlns:a16="http://schemas.microsoft.com/office/drawing/2014/main" id="{D64F8818-A4C3-2A9C-45E0-AA84E862FCCA}"/>
              </a:ext>
            </a:extLst>
          </p:cNvPr>
          <p:cNvSpPr txBox="1"/>
          <p:nvPr/>
        </p:nvSpPr>
        <p:spPr>
          <a:xfrm>
            <a:off x="4686608" y="7048800"/>
            <a:ext cx="9528155" cy="584775"/>
          </a:xfrm>
          <a:prstGeom prst="rect">
            <a:avLst/>
          </a:prstGeom>
          <a:noFill/>
        </p:spPr>
        <p:txBody>
          <a:bodyPr wrap="square">
            <a:spAutoFit/>
          </a:bodyPr>
          <a:lstStyle/>
          <a:p>
            <a:pPr marL="0" marR="0" lvl="0" indent="0" algn="r" rtl="0">
              <a:spcBef>
                <a:spcPts val="0"/>
              </a:spcBef>
              <a:spcAft>
                <a:spcPts val="0"/>
              </a:spcAft>
              <a:buClr>
                <a:srgbClr val="1B1B27"/>
              </a:buClr>
              <a:buSzPts val="2750"/>
              <a:buFont typeface="Raleway"/>
              <a:buNone/>
            </a:pPr>
            <a:r>
              <a:rPr lang="en-US" sz="3200" b="0" i="1" u="none" strike="noStrike" cap="none" dirty="0">
                <a:solidFill>
                  <a:srgbClr val="175447"/>
                </a:solidFill>
                <a:latin typeface="Henriette" pitchFamily="2" charset="77"/>
                <a:ea typeface="Raleway"/>
                <a:cs typeface="Raleway"/>
                <a:sym typeface="Raleway"/>
              </a:rPr>
              <a:t>We’re Here To Support As An Extension Of Your Team</a:t>
            </a:r>
            <a:endParaRPr lang="en-US" sz="3200" b="0" i="1" u="none" strike="noStrike" cap="none" dirty="0">
              <a:solidFill>
                <a:srgbClr val="175447"/>
              </a:solidFill>
              <a:latin typeface="Henriette" pitchFamily="2" charset="7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6"/>
          <p:cNvSpPr/>
          <p:nvPr/>
        </p:nvSpPr>
        <p:spPr>
          <a:xfrm>
            <a:off x="6280190" y="607466"/>
            <a:ext cx="6739800" cy="67350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1B1B27"/>
              </a:buClr>
              <a:buSzPts val="4200"/>
              <a:buFont typeface="Raleway"/>
              <a:buNone/>
            </a:pPr>
            <a:r>
              <a:rPr lang="en-US" sz="4200" dirty="0">
                <a:solidFill>
                  <a:srgbClr val="175447"/>
                </a:solidFill>
                <a:latin typeface="Henriette" pitchFamily="2" charset="77"/>
                <a:ea typeface="Raleway"/>
                <a:cs typeface="Raleway"/>
                <a:sym typeface="Raleway"/>
              </a:rPr>
              <a:t>Culture Comms</a:t>
            </a:r>
            <a:r>
              <a:rPr lang="en-US" sz="4200" b="0" i="0" u="none" strike="noStrike" cap="none" dirty="0">
                <a:solidFill>
                  <a:srgbClr val="175447"/>
                </a:solidFill>
                <a:latin typeface="Henriette" pitchFamily="2" charset="77"/>
                <a:ea typeface="Raleway"/>
                <a:cs typeface="Raleway"/>
                <a:sym typeface="Raleway"/>
              </a:rPr>
              <a:t> Outcomes</a:t>
            </a:r>
            <a:endParaRPr sz="4200" b="0" i="0" u="none" strike="noStrike" cap="none" dirty="0">
              <a:solidFill>
                <a:srgbClr val="175447"/>
              </a:solidFill>
              <a:latin typeface="Henriette" pitchFamily="2" charset="77"/>
            </a:endParaRPr>
          </a:p>
        </p:txBody>
      </p:sp>
      <p:sp>
        <p:nvSpPr>
          <p:cNvPr id="145" name="Google Shape;145;p6"/>
          <p:cNvSpPr/>
          <p:nvPr/>
        </p:nvSpPr>
        <p:spPr>
          <a:xfrm>
            <a:off x="6280190" y="1582748"/>
            <a:ext cx="7556421" cy="1256586"/>
          </a:xfrm>
          <a:prstGeom prst="roundRect">
            <a:avLst>
              <a:gd name="adj" fmla="val 7202"/>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6503194" y="1805752"/>
            <a:ext cx="2693551" cy="33659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3C3939"/>
              </a:buClr>
              <a:buSzPts val="2100"/>
              <a:buFont typeface="Raleway"/>
              <a:buNone/>
            </a:pPr>
            <a:r>
              <a:rPr lang="en-US" sz="2000" b="1" i="0" u="none" strike="noStrike" cap="none" dirty="0">
                <a:solidFill>
                  <a:srgbClr val="3C3939"/>
                </a:solidFill>
                <a:latin typeface="Basic Sans Bold" pitchFamily="2" charset="77"/>
                <a:ea typeface="Raleway"/>
                <a:cs typeface="Raleway"/>
                <a:sym typeface="Raleway"/>
              </a:rPr>
              <a:t>Data-Driven Strategy</a:t>
            </a:r>
            <a:endParaRPr sz="2000" b="1" i="0" u="none" strike="noStrike" cap="none" dirty="0">
              <a:latin typeface="Basic Sans Bold" pitchFamily="2" charset="77"/>
            </a:endParaRPr>
          </a:p>
        </p:txBody>
      </p:sp>
      <p:sp>
        <p:nvSpPr>
          <p:cNvPr id="147" name="Google Shape;147;p6"/>
          <p:cNvSpPr/>
          <p:nvPr/>
        </p:nvSpPr>
        <p:spPr>
          <a:xfrm>
            <a:off x="6503194" y="2271524"/>
            <a:ext cx="7110412" cy="344805"/>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3C3939"/>
              </a:buClr>
              <a:buSzPts val="1650"/>
              <a:buFont typeface="Roboto"/>
              <a:buNone/>
            </a:pPr>
            <a:r>
              <a:rPr lang="en-US" sz="1600" dirty="0">
                <a:solidFill>
                  <a:srgbClr val="3C3939"/>
                </a:solidFill>
                <a:latin typeface="Basic Sans" pitchFamily="2" charset="77"/>
                <a:ea typeface="Roboto"/>
                <a:cs typeface="Roboto"/>
                <a:sym typeface="Roboto"/>
              </a:rPr>
              <a:t>Data backed r</a:t>
            </a:r>
            <a:r>
              <a:rPr lang="en-US" sz="1600" b="0" i="0" u="none" strike="noStrike" cap="none" dirty="0">
                <a:solidFill>
                  <a:srgbClr val="3C3939"/>
                </a:solidFill>
                <a:latin typeface="Basic Sans" pitchFamily="2" charset="77"/>
                <a:ea typeface="Roboto"/>
                <a:cs typeface="Roboto"/>
                <a:sym typeface="Roboto"/>
              </a:rPr>
              <a:t>oadmap for improved gender equity &amp; inclusion performance</a:t>
            </a:r>
            <a:endParaRPr sz="1600" b="0" i="0" u="none" strike="noStrike" cap="none" dirty="0">
              <a:latin typeface="Basic Sans" pitchFamily="2" charset="77"/>
            </a:endParaRPr>
          </a:p>
        </p:txBody>
      </p:sp>
      <p:sp>
        <p:nvSpPr>
          <p:cNvPr id="148" name="Google Shape;148;p6"/>
          <p:cNvSpPr/>
          <p:nvPr/>
        </p:nvSpPr>
        <p:spPr>
          <a:xfrm>
            <a:off x="6280190" y="2968516"/>
            <a:ext cx="7556421" cy="1256586"/>
          </a:xfrm>
          <a:prstGeom prst="roundRect">
            <a:avLst>
              <a:gd name="adj" fmla="val 7202"/>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6503194" y="3191520"/>
            <a:ext cx="2727365" cy="33659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3C3939"/>
              </a:buClr>
              <a:buSzPts val="2100"/>
              <a:buFont typeface="Raleway"/>
              <a:buNone/>
            </a:pPr>
            <a:r>
              <a:rPr lang="en-US" sz="2000" b="1" i="0" u="none" strike="noStrike" cap="none">
                <a:solidFill>
                  <a:srgbClr val="3C3939"/>
                </a:solidFill>
                <a:latin typeface="Basic Sans Bold" pitchFamily="2" charset="77"/>
                <a:ea typeface="Raleway"/>
                <a:cs typeface="Raleway"/>
                <a:sym typeface="Raleway"/>
              </a:rPr>
              <a:t>Authentic Brand Story</a:t>
            </a:r>
            <a:endParaRPr sz="2000" b="1" i="0" u="none" strike="noStrike" cap="none">
              <a:latin typeface="Basic Sans Bold" pitchFamily="2" charset="77"/>
            </a:endParaRPr>
          </a:p>
        </p:txBody>
      </p:sp>
      <p:sp>
        <p:nvSpPr>
          <p:cNvPr id="150" name="Google Shape;150;p6"/>
          <p:cNvSpPr/>
          <p:nvPr/>
        </p:nvSpPr>
        <p:spPr>
          <a:xfrm>
            <a:off x="6503194" y="3657293"/>
            <a:ext cx="7110412" cy="344805"/>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3C3939"/>
              </a:buClr>
              <a:buSzPts val="1650"/>
              <a:buFont typeface="Roboto"/>
              <a:buNone/>
            </a:pPr>
            <a:r>
              <a:rPr lang="en-US" sz="1600">
                <a:solidFill>
                  <a:srgbClr val="3C3939"/>
                </a:solidFill>
                <a:latin typeface="Basic Sans" pitchFamily="2" charset="77"/>
                <a:ea typeface="Roboto"/>
                <a:cs typeface="Roboto"/>
                <a:sym typeface="Roboto"/>
              </a:rPr>
              <a:t>Comms Strategy to support the brand to attract and retain the best talent</a:t>
            </a:r>
            <a:endParaRPr sz="1600" b="0" i="0" u="none" strike="noStrike" cap="none">
              <a:latin typeface="Basic Sans" pitchFamily="2" charset="77"/>
            </a:endParaRPr>
          </a:p>
        </p:txBody>
      </p:sp>
      <p:sp>
        <p:nvSpPr>
          <p:cNvPr id="151" name="Google Shape;151;p6"/>
          <p:cNvSpPr/>
          <p:nvPr/>
        </p:nvSpPr>
        <p:spPr>
          <a:xfrm>
            <a:off x="6280190" y="4354285"/>
            <a:ext cx="7556421" cy="1256586"/>
          </a:xfrm>
          <a:prstGeom prst="roundRect">
            <a:avLst>
              <a:gd name="adj" fmla="val 7202"/>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6503194" y="4577289"/>
            <a:ext cx="3507700" cy="33659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3C3939"/>
              </a:buClr>
              <a:buSzPts val="2100"/>
              <a:buFont typeface="Raleway"/>
              <a:buNone/>
            </a:pPr>
            <a:r>
              <a:rPr lang="en-US" sz="2000" b="1" i="0" u="none" strike="noStrike" cap="none" dirty="0">
                <a:solidFill>
                  <a:srgbClr val="3C3939"/>
                </a:solidFill>
                <a:latin typeface="Basic Sans Bold" pitchFamily="2" charset="77"/>
                <a:ea typeface="Raleway"/>
                <a:cs typeface="Raleway"/>
                <a:sym typeface="Raleway"/>
              </a:rPr>
              <a:t>Defensible Communications</a:t>
            </a:r>
            <a:endParaRPr sz="2000" b="1" i="0" u="none" strike="noStrike" cap="none" dirty="0">
              <a:latin typeface="Basic Sans Bold" pitchFamily="2" charset="77"/>
            </a:endParaRPr>
          </a:p>
        </p:txBody>
      </p:sp>
      <p:sp>
        <p:nvSpPr>
          <p:cNvPr id="153" name="Google Shape;153;p6"/>
          <p:cNvSpPr/>
          <p:nvPr/>
        </p:nvSpPr>
        <p:spPr>
          <a:xfrm>
            <a:off x="6503194" y="5043062"/>
            <a:ext cx="7110412" cy="344805"/>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3C3939"/>
              </a:buClr>
              <a:buSzPts val="1650"/>
              <a:buFont typeface="Roboto"/>
              <a:buNone/>
            </a:pPr>
            <a:r>
              <a:rPr lang="en-US" sz="1600">
                <a:solidFill>
                  <a:srgbClr val="3C3939"/>
                </a:solidFill>
                <a:latin typeface="Basic Sans" pitchFamily="2" charset="77"/>
                <a:ea typeface="Roboto"/>
                <a:cs typeface="Roboto"/>
                <a:sym typeface="Roboto"/>
              </a:rPr>
              <a:t>Creative Campaigns and Templates to m</a:t>
            </a:r>
            <a:r>
              <a:rPr lang="en-US" sz="1600" b="0" i="0" u="none" strike="noStrike" cap="none">
                <a:solidFill>
                  <a:srgbClr val="3C3939"/>
                </a:solidFill>
                <a:latin typeface="Basic Sans" pitchFamily="2" charset="77"/>
                <a:ea typeface="Roboto"/>
                <a:cs typeface="Roboto"/>
                <a:sym typeface="Roboto"/>
              </a:rPr>
              <a:t>itigate reputation risk</a:t>
            </a:r>
            <a:r>
              <a:rPr lang="en-US" sz="1600">
                <a:solidFill>
                  <a:srgbClr val="3C3939"/>
                </a:solidFill>
                <a:latin typeface="Basic Sans" pitchFamily="2" charset="77"/>
                <a:ea typeface="Roboto"/>
                <a:cs typeface="Roboto"/>
                <a:sym typeface="Roboto"/>
              </a:rPr>
              <a:t> </a:t>
            </a:r>
            <a:endParaRPr sz="1600" b="0" i="0" u="none" strike="noStrike" cap="none">
              <a:latin typeface="Basic Sans" pitchFamily="2" charset="77"/>
            </a:endParaRPr>
          </a:p>
        </p:txBody>
      </p:sp>
      <p:sp>
        <p:nvSpPr>
          <p:cNvPr id="154" name="Google Shape;154;p6"/>
          <p:cNvSpPr/>
          <p:nvPr/>
        </p:nvSpPr>
        <p:spPr>
          <a:xfrm>
            <a:off x="6280190" y="5740054"/>
            <a:ext cx="7556421" cy="1256586"/>
          </a:xfrm>
          <a:prstGeom prst="roundRect">
            <a:avLst>
              <a:gd name="adj" fmla="val 7202"/>
            </a:avLst>
          </a:prstGeom>
          <a:solidFill>
            <a:srgbClr val="D8F3E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6503194" y="5963058"/>
            <a:ext cx="3500438" cy="336590"/>
          </a:xfrm>
          <a:prstGeom prst="rect">
            <a:avLst/>
          </a:prstGeom>
          <a:noFill/>
          <a:ln>
            <a:noFill/>
          </a:ln>
        </p:spPr>
        <p:txBody>
          <a:bodyPr spcFirstLastPara="1" wrap="square" lIns="0" tIns="0" rIns="0" bIns="0" anchor="t" anchorCtr="0">
            <a:noAutofit/>
          </a:bodyPr>
          <a:lstStyle/>
          <a:p>
            <a:pPr marL="0" marR="0" lvl="0" indent="0" algn="l" rtl="0">
              <a:lnSpc>
                <a:spcPct val="126190"/>
              </a:lnSpc>
              <a:spcBef>
                <a:spcPts val="0"/>
              </a:spcBef>
              <a:spcAft>
                <a:spcPts val="0"/>
              </a:spcAft>
              <a:buClr>
                <a:srgbClr val="3C3939"/>
              </a:buClr>
              <a:buSzPts val="2100"/>
              <a:buFont typeface="Raleway"/>
              <a:buNone/>
            </a:pPr>
            <a:r>
              <a:rPr lang="en-US" sz="2000" b="1" i="0" u="none" strike="noStrike" cap="none" dirty="0">
                <a:solidFill>
                  <a:srgbClr val="3C3939"/>
                </a:solidFill>
                <a:latin typeface="Basic Sans Bold" pitchFamily="2" charset="77"/>
                <a:ea typeface="Raleway"/>
                <a:cs typeface="Raleway"/>
                <a:sym typeface="Raleway"/>
              </a:rPr>
              <a:t>Actionable Reports &amp; Assets</a:t>
            </a:r>
            <a:endParaRPr sz="2000" b="1" i="0" u="none" strike="noStrike" cap="none" dirty="0">
              <a:latin typeface="Basic Sans Bold" pitchFamily="2" charset="77"/>
            </a:endParaRPr>
          </a:p>
        </p:txBody>
      </p:sp>
      <p:sp>
        <p:nvSpPr>
          <p:cNvPr id="156" name="Google Shape;156;p6"/>
          <p:cNvSpPr/>
          <p:nvPr/>
        </p:nvSpPr>
        <p:spPr>
          <a:xfrm>
            <a:off x="6503194" y="6428830"/>
            <a:ext cx="7110412" cy="344805"/>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3C3939"/>
              </a:buClr>
              <a:buSzPts val="1650"/>
              <a:buFont typeface="Roboto"/>
              <a:buNone/>
            </a:pPr>
            <a:r>
              <a:rPr lang="en-US" sz="1600" b="0" i="0" u="none" strike="noStrike" cap="none" dirty="0">
                <a:solidFill>
                  <a:srgbClr val="3C3939"/>
                </a:solidFill>
                <a:latin typeface="Basic Sans" pitchFamily="2" charset="77"/>
                <a:ea typeface="Roboto"/>
                <a:cs typeface="Roboto"/>
                <a:sym typeface="Roboto"/>
              </a:rPr>
              <a:t>Translate culture investment into measurable performance</a:t>
            </a:r>
            <a:endParaRPr sz="1600" b="0" i="0" u="none" strike="noStrike" cap="none" dirty="0">
              <a:latin typeface="Basic Sans" pitchFamily="2" charset="77"/>
            </a:endParaRPr>
          </a:p>
        </p:txBody>
      </p:sp>
      <p:grpSp>
        <p:nvGrpSpPr>
          <p:cNvPr id="4" name="Group 3">
            <a:extLst>
              <a:ext uri="{FF2B5EF4-FFF2-40B4-BE49-F238E27FC236}">
                <a16:creationId xmlns:a16="http://schemas.microsoft.com/office/drawing/2014/main" id="{E84056FD-F4B9-231D-E1A4-EE51C207E9CB}"/>
              </a:ext>
            </a:extLst>
          </p:cNvPr>
          <p:cNvGrpSpPr/>
          <p:nvPr/>
        </p:nvGrpSpPr>
        <p:grpSpPr>
          <a:xfrm>
            <a:off x="527088" y="875007"/>
            <a:ext cx="5397552" cy="6254181"/>
            <a:chOff x="357755" y="716540"/>
            <a:chExt cx="5397552" cy="6254181"/>
          </a:xfrm>
        </p:grpSpPr>
        <p:pic>
          <p:nvPicPr>
            <p:cNvPr id="157" name="Google Shape;157;p6"/>
            <p:cNvPicPr preferRelativeResize="0"/>
            <p:nvPr/>
          </p:nvPicPr>
          <p:blipFill>
            <a:blip r:embed="rId3"/>
            <a:srcRect/>
            <a:stretch/>
          </p:blipFill>
          <p:spPr>
            <a:xfrm>
              <a:off x="2063534" y="4529752"/>
              <a:ext cx="2440969" cy="2440969"/>
            </a:xfrm>
            <a:prstGeom prst="rect">
              <a:avLst/>
            </a:prstGeom>
            <a:noFill/>
            <a:ln>
              <a:noFill/>
            </a:ln>
          </p:spPr>
        </p:pic>
        <p:pic>
          <p:nvPicPr>
            <p:cNvPr id="158" name="Google Shape;158;p6"/>
            <p:cNvPicPr preferRelativeResize="0"/>
            <p:nvPr/>
          </p:nvPicPr>
          <p:blipFill>
            <a:blip r:embed="rId4"/>
            <a:srcRect/>
            <a:stretch/>
          </p:blipFill>
          <p:spPr>
            <a:xfrm>
              <a:off x="3707574" y="2343340"/>
              <a:ext cx="2047733" cy="2047733"/>
            </a:xfrm>
            <a:prstGeom prst="rect">
              <a:avLst/>
            </a:prstGeom>
            <a:noFill/>
            <a:ln>
              <a:noFill/>
            </a:ln>
          </p:spPr>
        </p:pic>
        <p:pic>
          <p:nvPicPr>
            <p:cNvPr id="159" name="Google Shape;159;p6"/>
            <p:cNvPicPr preferRelativeResize="0"/>
            <p:nvPr/>
          </p:nvPicPr>
          <p:blipFill>
            <a:blip r:embed="rId5"/>
            <a:srcRect/>
            <a:stretch/>
          </p:blipFill>
          <p:spPr>
            <a:xfrm>
              <a:off x="2103790" y="716540"/>
              <a:ext cx="1738667" cy="1738667"/>
            </a:xfrm>
            <a:prstGeom prst="rect">
              <a:avLst/>
            </a:prstGeom>
            <a:noFill/>
            <a:ln>
              <a:noFill/>
            </a:ln>
          </p:spPr>
        </p:pic>
        <p:pic>
          <p:nvPicPr>
            <p:cNvPr id="3" name="object 25">
              <a:extLst>
                <a:ext uri="{FF2B5EF4-FFF2-40B4-BE49-F238E27FC236}">
                  <a16:creationId xmlns:a16="http://schemas.microsoft.com/office/drawing/2014/main" id="{2DB0C747-101B-AAC7-D750-D65E500D752F}"/>
                </a:ext>
              </a:extLst>
            </p:cNvPr>
            <p:cNvPicPr/>
            <p:nvPr/>
          </p:nvPicPr>
          <p:blipFill>
            <a:blip r:embed="rId6" cstate="print"/>
            <a:stretch>
              <a:fillRect/>
            </a:stretch>
          </p:blipFill>
          <p:spPr>
            <a:xfrm>
              <a:off x="357755" y="1776115"/>
              <a:ext cx="3773329" cy="3719072"/>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p:nvPr/>
        </p:nvSpPr>
        <p:spPr>
          <a:xfrm>
            <a:off x="683062" y="536614"/>
            <a:ext cx="10184230" cy="887739"/>
          </a:xfrm>
          <a:prstGeom prst="rect">
            <a:avLst/>
          </a:prstGeom>
          <a:noFill/>
          <a:ln>
            <a:noFill/>
          </a:ln>
        </p:spPr>
        <p:txBody>
          <a:bodyPr spcFirstLastPara="1" wrap="square" lIns="0" tIns="0" rIns="0" bIns="0" anchor="t" anchorCtr="0">
            <a:noAutofit/>
          </a:bodyPr>
          <a:lstStyle/>
          <a:p>
            <a:pPr marL="0" marR="0" lvl="0" indent="0" algn="l" rtl="0">
              <a:lnSpc>
                <a:spcPct val="126530"/>
              </a:lnSpc>
              <a:spcBef>
                <a:spcPts val="0"/>
              </a:spcBef>
              <a:spcAft>
                <a:spcPts val="0"/>
              </a:spcAft>
              <a:buClr>
                <a:srgbClr val="1B1B27"/>
              </a:buClr>
              <a:buSzPts val="2450"/>
              <a:buFont typeface="Raleway"/>
              <a:buNone/>
            </a:pPr>
            <a:r>
              <a:rPr lang="en-US" sz="4200" b="0" i="0" u="none" strike="noStrike" cap="none" dirty="0">
                <a:solidFill>
                  <a:srgbClr val="175447"/>
                </a:solidFill>
                <a:latin typeface="Henriette" pitchFamily="2" charset="77"/>
                <a:ea typeface="Raleway"/>
                <a:cs typeface="Raleway"/>
                <a:sym typeface="Raleway"/>
              </a:rPr>
              <a:t>The Partnership Behind Culture Comms</a:t>
            </a:r>
            <a:endParaRPr sz="4200" b="0" i="0" u="none" strike="noStrike" cap="none" dirty="0">
              <a:solidFill>
                <a:srgbClr val="175447"/>
              </a:solidFill>
              <a:latin typeface="Henriette" pitchFamily="2" charset="77"/>
            </a:endParaRPr>
          </a:p>
        </p:txBody>
      </p:sp>
      <p:pic>
        <p:nvPicPr>
          <p:cNvPr id="166" name="Google Shape;166;p7" descr="preencoded.png"/>
          <p:cNvPicPr preferRelativeResize="0"/>
          <p:nvPr/>
        </p:nvPicPr>
        <p:blipFill rotWithShape="1">
          <a:blip r:embed="rId3">
            <a:alphaModFix/>
          </a:blip>
          <a:srcRect/>
          <a:stretch/>
        </p:blipFill>
        <p:spPr>
          <a:xfrm>
            <a:off x="683062" y="1652422"/>
            <a:ext cx="3719605" cy="2066204"/>
          </a:xfrm>
          <a:prstGeom prst="rect">
            <a:avLst/>
          </a:prstGeom>
          <a:noFill/>
          <a:ln>
            <a:noFill/>
          </a:ln>
        </p:spPr>
      </p:pic>
      <p:sp>
        <p:nvSpPr>
          <p:cNvPr id="167" name="Google Shape;167;p7"/>
          <p:cNvSpPr/>
          <p:nvPr/>
        </p:nvSpPr>
        <p:spPr>
          <a:xfrm>
            <a:off x="886929" y="3663041"/>
            <a:ext cx="4891261" cy="532764"/>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Leaders in national gender equity timeframe data &amp; communications</a:t>
            </a:r>
            <a:endParaRPr sz="1600" b="0" i="0" u="none" strike="noStrike" cap="none" dirty="0">
              <a:latin typeface="Basic Sans" pitchFamily="2" charset="77"/>
            </a:endParaRPr>
          </a:p>
        </p:txBody>
      </p:sp>
      <p:sp>
        <p:nvSpPr>
          <p:cNvPr id="168" name="Google Shape;168;p7"/>
          <p:cNvSpPr/>
          <p:nvPr/>
        </p:nvSpPr>
        <p:spPr>
          <a:xfrm>
            <a:off x="886929" y="4340403"/>
            <a:ext cx="5915572" cy="444632"/>
          </a:xfrm>
          <a:prstGeom prst="rect">
            <a:avLst/>
          </a:prstGeom>
          <a:noFill/>
          <a:ln>
            <a:noFill/>
          </a:ln>
        </p:spPr>
        <p:txBody>
          <a:bodyPr spcFirstLastPara="1" wrap="square" lIns="0" tIns="0" rIns="0" bIns="0" anchor="t" anchorCtr="0">
            <a:noAutofit/>
          </a:bodyPr>
          <a:lstStyle/>
          <a:p>
            <a:pPr marL="342900" marR="0" lvl="0" indent="-342900" algn="l" rtl="0">
              <a:lnSpc>
                <a:spcPct val="163157"/>
              </a:lnSpc>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Home to </a:t>
            </a:r>
            <a:r>
              <a:rPr lang="en-US" sz="1600" b="0" i="0" u="none" strike="noStrike" cap="none" dirty="0" err="1">
                <a:solidFill>
                  <a:srgbClr val="3C3939"/>
                </a:solidFill>
                <a:latin typeface="Basic Sans" pitchFamily="2" charset="77"/>
                <a:ea typeface="Roboto"/>
                <a:cs typeface="Roboto"/>
                <a:sym typeface="Roboto"/>
              </a:rPr>
              <a:t>Financy</a:t>
            </a:r>
            <a:r>
              <a:rPr lang="en-US" sz="1600" b="0" i="0" u="none" strike="noStrike" cap="none" dirty="0">
                <a:solidFill>
                  <a:srgbClr val="3C3939"/>
                </a:solidFill>
                <a:latin typeface="Basic Sans" pitchFamily="2" charset="77"/>
                <a:ea typeface="Roboto"/>
                <a:cs typeface="Roboto"/>
                <a:sym typeface="Roboto"/>
              </a:rPr>
              <a:t> Women's Index &amp; IMPACTER tool</a:t>
            </a:r>
            <a:endParaRPr sz="1600" b="0" i="0" u="none" strike="noStrike" cap="none" dirty="0">
              <a:latin typeface="Basic Sans" pitchFamily="2" charset="77"/>
            </a:endParaRPr>
          </a:p>
        </p:txBody>
      </p:sp>
      <p:sp>
        <p:nvSpPr>
          <p:cNvPr id="169" name="Google Shape;169;p7"/>
          <p:cNvSpPr/>
          <p:nvPr/>
        </p:nvSpPr>
        <p:spPr>
          <a:xfrm>
            <a:off x="886929" y="4929633"/>
            <a:ext cx="5915572" cy="470368"/>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Deep expertise in gender benchmarking and advising companies on strategy to progress</a:t>
            </a:r>
            <a:endParaRPr sz="1600" b="0" i="0" u="none" strike="noStrike" cap="none" dirty="0">
              <a:latin typeface="Basic Sans" pitchFamily="2" charset="77"/>
            </a:endParaRPr>
          </a:p>
        </p:txBody>
      </p:sp>
      <p:pic>
        <p:nvPicPr>
          <p:cNvPr id="170" name="Google Shape;170;p7" descr="preencoded.png"/>
          <p:cNvPicPr preferRelativeResize="0"/>
          <p:nvPr/>
        </p:nvPicPr>
        <p:blipFill rotWithShape="1">
          <a:blip r:embed="rId4">
            <a:alphaModFix/>
          </a:blip>
          <a:srcRect/>
          <a:stretch/>
        </p:blipFill>
        <p:spPr>
          <a:xfrm>
            <a:off x="7478792" y="1340342"/>
            <a:ext cx="2548489" cy="2548489"/>
          </a:xfrm>
          <a:prstGeom prst="rect">
            <a:avLst/>
          </a:prstGeom>
          <a:noFill/>
          <a:ln>
            <a:noFill/>
          </a:ln>
        </p:spPr>
      </p:pic>
      <p:sp>
        <p:nvSpPr>
          <p:cNvPr id="171" name="Google Shape;171;p7"/>
          <p:cNvSpPr/>
          <p:nvPr/>
        </p:nvSpPr>
        <p:spPr>
          <a:xfrm>
            <a:off x="7478792" y="3663041"/>
            <a:ext cx="6476048" cy="202883"/>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Masters of brand strategy and creative execution</a:t>
            </a:r>
            <a:endParaRPr sz="1600" b="0" i="0" u="none" strike="noStrike" cap="none" dirty="0">
              <a:latin typeface="Basic Sans" pitchFamily="2" charset="77"/>
            </a:endParaRPr>
          </a:p>
        </p:txBody>
      </p:sp>
      <p:sp>
        <p:nvSpPr>
          <p:cNvPr id="172" name="Google Shape;172;p7"/>
          <p:cNvSpPr/>
          <p:nvPr/>
        </p:nvSpPr>
        <p:spPr>
          <a:xfrm>
            <a:off x="7478792" y="4154548"/>
            <a:ext cx="6476048" cy="202883"/>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Purpose-driven communications</a:t>
            </a:r>
            <a:endParaRPr sz="1600" b="0" i="0" u="none" strike="noStrike" cap="none" dirty="0">
              <a:latin typeface="Basic Sans" pitchFamily="2" charset="77"/>
            </a:endParaRPr>
          </a:p>
        </p:txBody>
      </p:sp>
      <p:sp>
        <p:nvSpPr>
          <p:cNvPr id="173" name="Google Shape;173;p7"/>
          <p:cNvSpPr/>
          <p:nvPr/>
        </p:nvSpPr>
        <p:spPr>
          <a:xfrm>
            <a:off x="7478792" y="4646055"/>
            <a:ext cx="6476048" cy="202883"/>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Align external promise with internal truth</a:t>
            </a:r>
            <a:endParaRPr sz="1600" b="0" i="0" u="none" strike="noStrike" cap="none" dirty="0">
              <a:latin typeface="Basic Sans" pitchFamily="2" charset="77"/>
            </a:endParaRPr>
          </a:p>
        </p:txBody>
      </p:sp>
      <p:sp>
        <p:nvSpPr>
          <p:cNvPr id="174" name="Google Shape;174;p7"/>
          <p:cNvSpPr/>
          <p:nvPr/>
        </p:nvSpPr>
        <p:spPr>
          <a:xfrm>
            <a:off x="7478792" y="5137561"/>
            <a:ext cx="6476048" cy="202883"/>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3C3939"/>
              </a:buClr>
              <a:buSzPts val="950"/>
              <a:buFont typeface="Roboto"/>
              <a:buChar char="•"/>
            </a:pPr>
            <a:r>
              <a:rPr lang="en-US" sz="1600" b="0" i="0" u="none" strike="noStrike" cap="none" dirty="0">
                <a:solidFill>
                  <a:srgbClr val="3C3939"/>
                </a:solidFill>
                <a:latin typeface="Basic Sans" pitchFamily="2" charset="77"/>
                <a:ea typeface="Roboto"/>
                <a:cs typeface="Roboto"/>
                <a:sym typeface="Roboto"/>
              </a:rPr>
              <a:t>Creative storytelling &amp; execution expertise</a:t>
            </a:r>
            <a:endParaRPr sz="1600" b="0" i="0" u="none" strike="noStrike" cap="none" dirty="0">
              <a:latin typeface="Basic Sans" pitchFamily="2" charset="77"/>
            </a:endParaRPr>
          </a:p>
        </p:txBody>
      </p:sp>
      <p:sp>
        <p:nvSpPr>
          <p:cNvPr id="177" name="Google Shape;177;p7"/>
          <p:cNvSpPr/>
          <p:nvPr/>
        </p:nvSpPr>
        <p:spPr>
          <a:xfrm>
            <a:off x="1912263" y="7597259"/>
            <a:ext cx="1817608" cy="202883"/>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SzPts val="950"/>
              <a:buFont typeface="Arial"/>
              <a:buNone/>
            </a:pPr>
            <a:endParaRPr sz="950" b="0" i="0" u="none" strike="noStrike" cap="none"/>
          </a:p>
        </p:txBody>
      </p:sp>
      <p:sp>
        <p:nvSpPr>
          <p:cNvPr id="178" name="Google Shape;178;p7"/>
          <p:cNvSpPr/>
          <p:nvPr/>
        </p:nvSpPr>
        <p:spPr>
          <a:xfrm>
            <a:off x="4046815" y="6005751"/>
            <a:ext cx="9915644" cy="202883"/>
          </a:xfrm>
          <a:prstGeom prst="rect">
            <a:avLst/>
          </a:prstGeom>
          <a:noFill/>
          <a:ln>
            <a:noFill/>
          </a:ln>
        </p:spPr>
        <p:txBody>
          <a:bodyPr spcFirstLastPara="1" wrap="square" lIns="0" tIns="0" rIns="0" bIns="0" anchor="t" anchorCtr="0">
            <a:noAutofit/>
          </a:bodyPr>
          <a:lstStyle/>
          <a:p>
            <a:pPr marL="0" marR="0" lvl="0" indent="0" algn="l" rtl="0">
              <a:lnSpc>
                <a:spcPct val="163157"/>
              </a:lnSpc>
              <a:spcBef>
                <a:spcPts val="0"/>
              </a:spcBef>
              <a:spcAft>
                <a:spcPts val="0"/>
              </a:spcAft>
              <a:buSzPts val="950"/>
              <a:buFont typeface="Arial"/>
              <a:buNone/>
            </a:pPr>
            <a:endParaRPr sz="950" b="0" i="0" u="none" strike="noStrike" cap="none"/>
          </a:p>
        </p:txBody>
      </p:sp>
      <p:grpSp>
        <p:nvGrpSpPr>
          <p:cNvPr id="6" name="Group 5">
            <a:extLst>
              <a:ext uri="{FF2B5EF4-FFF2-40B4-BE49-F238E27FC236}">
                <a16:creationId xmlns:a16="http://schemas.microsoft.com/office/drawing/2014/main" id="{16829DC0-982A-CA2A-7AFF-C78251180D98}"/>
              </a:ext>
            </a:extLst>
          </p:cNvPr>
          <p:cNvGrpSpPr/>
          <p:nvPr/>
        </p:nvGrpSpPr>
        <p:grpSpPr>
          <a:xfrm>
            <a:off x="1349431" y="5553886"/>
            <a:ext cx="4425746" cy="1816824"/>
            <a:chOff x="1217243" y="5544599"/>
            <a:chExt cx="4981807" cy="2045094"/>
          </a:xfrm>
        </p:grpSpPr>
        <p:pic>
          <p:nvPicPr>
            <p:cNvPr id="176" name="Google Shape;176;p7" descr="preencoded.png"/>
            <p:cNvPicPr preferRelativeResize="0"/>
            <p:nvPr/>
          </p:nvPicPr>
          <p:blipFill rotWithShape="1">
            <a:blip r:embed="rId5">
              <a:alphaModFix/>
            </a:blip>
            <a:srcRect/>
            <a:stretch/>
          </p:blipFill>
          <p:spPr>
            <a:xfrm>
              <a:off x="1217243" y="5943850"/>
              <a:ext cx="1390039" cy="1390039"/>
            </a:xfrm>
            <a:prstGeom prst="rect">
              <a:avLst/>
            </a:prstGeom>
            <a:noFill/>
            <a:ln>
              <a:noFill/>
            </a:ln>
          </p:spPr>
        </p:pic>
        <p:pic>
          <p:nvPicPr>
            <p:cNvPr id="2" name="object 11">
              <a:extLst>
                <a:ext uri="{FF2B5EF4-FFF2-40B4-BE49-F238E27FC236}">
                  <a16:creationId xmlns:a16="http://schemas.microsoft.com/office/drawing/2014/main" id="{59B832EB-AAD2-C485-1EFE-FD2FB08B8EDD}"/>
                </a:ext>
              </a:extLst>
            </p:cNvPr>
            <p:cNvPicPr/>
            <p:nvPr/>
          </p:nvPicPr>
          <p:blipFill>
            <a:blip r:embed="rId6" cstate="print"/>
            <a:stretch>
              <a:fillRect/>
            </a:stretch>
          </p:blipFill>
          <p:spPr>
            <a:xfrm>
              <a:off x="2821067" y="5915824"/>
              <a:ext cx="2152235" cy="1390039"/>
            </a:xfrm>
            <a:prstGeom prst="rect">
              <a:avLst/>
            </a:prstGeom>
          </p:spPr>
        </p:pic>
        <p:pic>
          <p:nvPicPr>
            <p:cNvPr id="3" name="object 19">
              <a:extLst>
                <a:ext uri="{FF2B5EF4-FFF2-40B4-BE49-F238E27FC236}">
                  <a16:creationId xmlns:a16="http://schemas.microsoft.com/office/drawing/2014/main" id="{D3FB8ADE-27B8-4834-4EF7-CF926033D223}"/>
                </a:ext>
              </a:extLst>
            </p:cNvPr>
            <p:cNvPicPr/>
            <p:nvPr/>
          </p:nvPicPr>
          <p:blipFill>
            <a:blip r:embed="rId7" cstate="print"/>
            <a:stretch>
              <a:fillRect/>
            </a:stretch>
          </p:blipFill>
          <p:spPr>
            <a:xfrm>
              <a:off x="5183458" y="5544599"/>
              <a:ext cx="1015592" cy="2045094"/>
            </a:xfrm>
            <a:prstGeom prst="rect">
              <a:avLst/>
            </a:prstGeom>
          </p:spPr>
        </p:pic>
      </p:grpSp>
      <p:grpSp>
        <p:nvGrpSpPr>
          <p:cNvPr id="5" name="Group 4">
            <a:extLst>
              <a:ext uri="{FF2B5EF4-FFF2-40B4-BE49-F238E27FC236}">
                <a16:creationId xmlns:a16="http://schemas.microsoft.com/office/drawing/2014/main" id="{9539408E-F2E7-DEE8-ABAB-91073B38DE38}"/>
              </a:ext>
            </a:extLst>
          </p:cNvPr>
          <p:cNvGrpSpPr/>
          <p:nvPr/>
        </p:nvGrpSpPr>
        <p:grpSpPr>
          <a:xfrm>
            <a:off x="9386039" y="5465110"/>
            <a:ext cx="4425144" cy="1994376"/>
            <a:chOff x="8871962" y="5488227"/>
            <a:chExt cx="5082878" cy="2290811"/>
          </a:xfrm>
        </p:grpSpPr>
        <p:pic>
          <p:nvPicPr>
            <p:cNvPr id="1026" name="Picture 2" descr="TIME100 Summit Featuring TIME CO2">
              <a:extLst>
                <a:ext uri="{FF2B5EF4-FFF2-40B4-BE49-F238E27FC236}">
                  <a16:creationId xmlns:a16="http://schemas.microsoft.com/office/drawing/2014/main" id="{75B18211-346B-BE73-6B82-93F30B6722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223" t="7705" r="30274" b="21008"/>
            <a:stretch>
              <a:fillRect/>
            </a:stretch>
          </p:blipFill>
          <p:spPr bwMode="auto">
            <a:xfrm>
              <a:off x="12376693" y="5915824"/>
              <a:ext cx="1578147" cy="1599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MA Star Awards entries – Campaign Brief">
              <a:extLst>
                <a:ext uri="{FF2B5EF4-FFF2-40B4-BE49-F238E27FC236}">
                  <a16:creationId xmlns:a16="http://schemas.microsoft.com/office/drawing/2014/main" id="{823AEB38-7B67-23F9-1B5F-5930EAC814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1962" y="6965858"/>
              <a:ext cx="1465416" cy="631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57F270-5600-39F5-C1D6-8102D623C8CA}"/>
                </a:ext>
              </a:extLst>
            </p:cNvPr>
            <p:cNvPicPr>
              <a:picLocks noChangeAspect="1"/>
            </p:cNvPicPr>
            <p:nvPr/>
          </p:nvPicPr>
          <p:blipFill>
            <a:blip r:embed="rId10"/>
            <a:srcRect t="22424" r="77380" b="9614"/>
            <a:stretch>
              <a:fillRect/>
            </a:stretch>
          </p:blipFill>
          <p:spPr>
            <a:xfrm>
              <a:off x="10483735" y="5508190"/>
              <a:ext cx="1019814" cy="2043955"/>
            </a:xfrm>
            <a:prstGeom prst="rect">
              <a:avLst/>
            </a:prstGeom>
          </p:spPr>
        </p:pic>
        <p:pic>
          <p:nvPicPr>
            <p:cNvPr id="1028" name="Picture 4" descr="GOLD AWARD | POPAI 14 :: Behance">
              <a:extLst>
                <a:ext uri="{FF2B5EF4-FFF2-40B4-BE49-F238E27FC236}">
                  <a16:creationId xmlns:a16="http://schemas.microsoft.com/office/drawing/2014/main" id="{E074378D-DD63-DC1C-12D4-1DB15A9A98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1160026" y="5488227"/>
              <a:ext cx="1298614" cy="229081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TotalTime>
  <Words>1057</Words>
  <Application>Microsoft Macintosh PowerPoint</Application>
  <PresentationFormat>Custom</PresentationFormat>
  <Paragraphs>130</Paragraphs>
  <Slides>14</Slides>
  <Notes>14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Aptos</vt:lpstr>
      <vt:lpstr>Arial</vt:lpstr>
      <vt:lpstr>Basic Sans Bold</vt:lpstr>
      <vt:lpstr>Basic Sans</vt:lpstr>
      <vt:lpstr>Henriette-Black</vt:lpstr>
      <vt:lpstr>Nunito Sans Light</vt:lpstr>
      <vt:lpstr>Roboto</vt:lpstr>
      <vt:lpstr>Henriette</vt:lpstr>
      <vt:lpstr>Aptos Display</vt:lpstr>
      <vt:lpstr>Henriette-RegularItalic</vt:lpstr>
      <vt:lpstr>Calibri</vt:lpstr>
      <vt:lpstr>Raleway</vt: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neil hazelman</cp:lastModifiedBy>
  <cp:revision>5</cp:revision>
  <dcterms:created xsi:type="dcterms:W3CDTF">2025-06-28T06:53:04Z</dcterms:created>
  <dcterms:modified xsi:type="dcterms:W3CDTF">2025-07-02T00:29:34Z</dcterms:modified>
</cp:coreProperties>
</file>